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80" r:id="rId2"/>
    <p:sldMasterId id="2147483881" r:id="rId3"/>
    <p:sldMasterId id="2147483882" r:id="rId4"/>
  </p:sldMasterIdLst>
  <p:notesMasterIdLst>
    <p:notesMasterId r:id="rId50"/>
  </p:notesMasterIdLst>
  <p:handoutMasterIdLst>
    <p:handoutMasterId r:id="rId51"/>
  </p:handoutMasterIdLst>
  <p:sldIdLst>
    <p:sldId id="258" r:id="rId5"/>
    <p:sldId id="335" r:id="rId6"/>
    <p:sldId id="391" r:id="rId7"/>
    <p:sldId id="395" r:id="rId8"/>
    <p:sldId id="394" r:id="rId9"/>
    <p:sldId id="336" r:id="rId10"/>
    <p:sldId id="339" r:id="rId11"/>
    <p:sldId id="340" r:id="rId12"/>
    <p:sldId id="341" r:id="rId13"/>
    <p:sldId id="406" r:id="rId14"/>
    <p:sldId id="380" r:id="rId15"/>
    <p:sldId id="396" r:id="rId16"/>
    <p:sldId id="343" r:id="rId17"/>
    <p:sldId id="382" r:id="rId18"/>
    <p:sldId id="397" r:id="rId19"/>
    <p:sldId id="383" r:id="rId20"/>
    <p:sldId id="345" r:id="rId21"/>
    <p:sldId id="388" r:id="rId22"/>
    <p:sldId id="398" r:id="rId23"/>
    <p:sldId id="399" r:id="rId24"/>
    <p:sldId id="347" r:id="rId25"/>
    <p:sldId id="348" r:id="rId26"/>
    <p:sldId id="349" r:id="rId27"/>
    <p:sldId id="351" r:id="rId28"/>
    <p:sldId id="401" r:id="rId29"/>
    <p:sldId id="385" r:id="rId30"/>
    <p:sldId id="402" r:id="rId31"/>
    <p:sldId id="403" r:id="rId32"/>
    <p:sldId id="400" r:id="rId33"/>
    <p:sldId id="407" r:id="rId34"/>
    <p:sldId id="408" r:id="rId35"/>
    <p:sldId id="411" r:id="rId36"/>
    <p:sldId id="412" r:id="rId37"/>
    <p:sldId id="353" r:id="rId38"/>
    <p:sldId id="386" r:id="rId39"/>
    <p:sldId id="415" r:id="rId40"/>
    <p:sldId id="355" r:id="rId41"/>
    <p:sldId id="360" r:id="rId42"/>
    <p:sldId id="416" r:id="rId43"/>
    <p:sldId id="356" r:id="rId44"/>
    <p:sldId id="387" r:id="rId45"/>
    <p:sldId id="417" r:id="rId46"/>
    <p:sldId id="410" r:id="rId47"/>
    <p:sldId id="362" r:id="rId48"/>
    <p:sldId id="363" r:id="rId4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103" charset="0"/>
        <a:ea typeface="MS PGothic" charset="0"/>
        <a:cs typeface="MS PGothic" charset="0"/>
      </a:defRPr>
    </a:lvl1pPr>
    <a:lvl2pPr marL="457200" algn="l" defTabSz="457200" rtl="0" eaLnBrk="0" fontAlgn="base" hangingPunct="0">
      <a:spcBef>
        <a:spcPct val="0"/>
      </a:spcBef>
      <a:spcAft>
        <a:spcPct val="0"/>
      </a:spcAft>
      <a:defRPr kern="1200">
        <a:solidFill>
          <a:schemeClr val="tx1"/>
        </a:solidFill>
        <a:latin typeface="Calibri" pitchFamily="-103" charset="0"/>
        <a:ea typeface="MS PGothic" charset="0"/>
        <a:cs typeface="MS PGothic" charset="0"/>
      </a:defRPr>
    </a:lvl2pPr>
    <a:lvl3pPr marL="914400" algn="l" defTabSz="457200" rtl="0" eaLnBrk="0" fontAlgn="base" hangingPunct="0">
      <a:spcBef>
        <a:spcPct val="0"/>
      </a:spcBef>
      <a:spcAft>
        <a:spcPct val="0"/>
      </a:spcAft>
      <a:defRPr kern="1200">
        <a:solidFill>
          <a:schemeClr val="tx1"/>
        </a:solidFill>
        <a:latin typeface="Calibri" pitchFamily="-103" charset="0"/>
        <a:ea typeface="MS PGothic" charset="0"/>
        <a:cs typeface="MS PGothic" charset="0"/>
      </a:defRPr>
    </a:lvl3pPr>
    <a:lvl4pPr marL="1371600" algn="l" defTabSz="457200" rtl="0" eaLnBrk="0" fontAlgn="base" hangingPunct="0">
      <a:spcBef>
        <a:spcPct val="0"/>
      </a:spcBef>
      <a:spcAft>
        <a:spcPct val="0"/>
      </a:spcAft>
      <a:defRPr kern="1200">
        <a:solidFill>
          <a:schemeClr val="tx1"/>
        </a:solidFill>
        <a:latin typeface="Calibri" pitchFamily="-103" charset="0"/>
        <a:ea typeface="MS PGothic" charset="0"/>
        <a:cs typeface="MS PGothic" charset="0"/>
      </a:defRPr>
    </a:lvl4pPr>
    <a:lvl5pPr marL="1828800" algn="l" defTabSz="457200" rtl="0" eaLnBrk="0" fontAlgn="base" hangingPunct="0">
      <a:spcBef>
        <a:spcPct val="0"/>
      </a:spcBef>
      <a:spcAft>
        <a:spcPct val="0"/>
      </a:spcAft>
      <a:defRPr kern="1200">
        <a:solidFill>
          <a:schemeClr val="tx1"/>
        </a:solidFill>
        <a:latin typeface="Calibri" pitchFamily="-103" charset="0"/>
        <a:ea typeface="MS PGothic" charset="0"/>
        <a:cs typeface="MS PGothic" charset="0"/>
      </a:defRPr>
    </a:lvl5pPr>
    <a:lvl6pPr marL="2286000" algn="l" defTabSz="457200" rtl="0" eaLnBrk="1" latinLnBrk="0" hangingPunct="1">
      <a:defRPr kern="1200">
        <a:solidFill>
          <a:schemeClr val="tx1"/>
        </a:solidFill>
        <a:latin typeface="Calibri" pitchFamily="-103" charset="0"/>
        <a:ea typeface="MS PGothic" charset="0"/>
        <a:cs typeface="MS PGothic" charset="0"/>
      </a:defRPr>
    </a:lvl6pPr>
    <a:lvl7pPr marL="2743200" algn="l" defTabSz="457200" rtl="0" eaLnBrk="1" latinLnBrk="0" hangingPunct="1">
      <a:defRPr kern="1200">
        <a:solidFill>
          <a:schemeClr val="tx1"/>
        </a:solidFill>
        <a:latin typeface="Calibri" pitchFamily="-103" charset="0"/>
        <a:ea typeface="MS PGothic" charset="0"/>
        <a:cs typeface="MS PGothic" charset="0"/>
      </a:defRPr>
    </a:lvl7pPr>
    <a:lvl8pPr marL="3200400" algn="l" defTabSz="457200" rtl="0" eaLnBrk="1" latinLnBrk="0" hangingPunct="1">
      <a:defRPr kern="1200">
        <a:solidFill>
          <a:schemeClr val="tx1"/>
        </a:solidFill>
        <a:latin typeface="Calibri" pitchFamily="-103" charset="0"/>
        <a:ea typeface="MS PGothic" charset="0"/>
        <a:cs typeface="MS PGothic" charset="0"/>
      </a:defRPr>
    </a:lvl8pPr>
    <a:lvl9pPr marL="3657600" algn="l" defTabSz="457200" rtl="0" eaLnBrk="1" latinLnBrk="0" hangingPunct="1">
      <a:defRPr kern="1200">
        <a:solidFill>
          <a:schemeClr val="tx1"/>
        </a:solidFill>
        <a:latin typeface="Calibri" pitchFamily="-103"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92C8"/>
    <a:srgbClr val="43A64A"/>
    <a:srgbClr val="669900"/>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34" autoAdjust="0"/>
    <p:restoredTop sz="79494" autoAdjust="0"/>
  </p:normalViewPr>
  <p:slideViewPr>
    <p:cSldViewPr snapToGrid="0">
      <p:cViewPr>
        <p:scale>
          <a:sx n="100" d="100"/>
          <a:sy n="100" d="100"/>
        </p:scale>
        <p:origin x="1312" y="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21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67685AA4-846F-D541-B77F-1129DE528E1F}" type="datetimeFigureOut">
              <a:rPr lang="en-US"/>
              <a:pPr/>
              <a:t>3/29/17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8029CF3-1B1A-3840-BA38-0E3BB8FC64B9}" type="slidenum">
              <a:rPr lang="en-US"/>
              <a:pPr/>
              <a:t>‹#›</a:t>
            </a:fld>
            <a:endParaRPr lang="en-US"/>
          </a:p>
        </p:txBody>
      </p:sp>
    </p:spTree>
    <p:extLst>
      <p:ext uri="{BB962C8B-B14F-4D97-AF65-F5344CB8AC3E}">
        <p14:creationId xmlns:p14="http://schemas.microsoft.com/office/powerpoint/2010/main" val="1996593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426743690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ea typeface="MS PGothic" charset="0"/>
                <a:cs typeface="MS PGothic" charset="0"/>
              </a:rPr>
              <a:t>Pre-class music: </a:t>
            </a:r>
            <a:r>
              <a:rPr lang="en-US" dirty="0">
                <a:ea typeface="MS PGothic" charset="0"/>
                <a:cs typeface="MS PGothic" charset="0"/>
              </a:rPr>
              <a:t>Advertising in Super Bowl </a:t>
            </a:r>
            <a:r>
              <a:rPr lang="en-US" dirty="0" smtClean="0">
                <a:ea typeface="MS PGothic" charset="0"/>
                <a:cs typeface="MS PGothic" charset="0"/>
              </a:rPr>
              <a:t>Commercials </a:t>
            </a:r>
            <a:r>
              <a:rPr lang="en-US" sz="1200" kern="1200" dirty="0" smtClean="0">
                <a:solidFill>
                  <a:schemeClr val="tx1"/>
                </a:solidFill>
                <a:effectLst/>
                <a:latin typeface="+mn-lt"/>
                <a:ea typeface="MS PGothic" pitchFamily="34" charset="-128"/>
                <a:cs typeface="MS PGothic" pitchFamily="34" charset="-128"/>
              </a:rPr>
              <a:t>(See Tip #418)</a:t>
            </a:r>
            <a:r>
              <a:rPr lang="en-US" dirty="0" smtClean="0">
                <a:effectLst/>
              </a:rPr>
              <a:t> </a:t>
            </a:r>
            <a:endParaRPr lang="en-US" b="1" i="1" dirty="0">
              <a:ea typeface="MS PGothic" charset="0"/>
              <a:cs typeface="MS PGothic" charset="0"/>
            </a:endParaRPr>
          </a:p>
          <a:p>
            <a:endParaRPr lang="en-US" dirty="0">
              <a:ea typeface="MS PGothic" charset="0"/>
              <a:cs typeface="MS PGothic" charset="0"/>
            </a:endParaRPr>
          </a:p>
          <a:p>
            <a:r>
              <a:rPr lang="en-US" dirty="0">
                <a:ea typeface="MS PGothic" charset="0"/>
                <a:cs typeface="MS PGothic" charset="0"/>
              </a:rPr>
              <a:t>Instead of playing the usual pre-class music, you could introduce this chapter by playing a montage of famous/funny commercials (possibly a top 10 commercial list on YouTube) to prime your class for a discussion on the importance of advertising. </a:t>
            </a:r>
          </a:p>
          <a:p>
            <a:endParaRPr lang="en-US" dirty="0">
              <a:ea typeface="MS PGothic" charset="0"/>
              <a:cs typeface="MS PGothic" charset="0"/>
            </a:endParaRPr>
          </a:p>
          <a:p>
            <a:r>
              <a:rPr lang="en-US" b="1" i="1" dirty="0">
                <a:ea typeface="MS PGothic" charset="0"/>
                <a:cs typeface="MS PGothic" charset="0"/>
              </a:rPr>
              <a:t>Pre-class video: </a:t>
            </a:r>
            <a:r>
              <a:rPr lang="en-US" dirty="0">
                <a:ea typeface="MS PGothic" charset="0"/>
                <a:cs typeface="MS PGothic" charset="0"/>
              </a:rPr>
              <a:t>Kohl’s commercial, “Black Friday</a:t>
            </a:r>
            <a:r>
              <a:rPr lang="en-US" dirty="0" smtClean="0">
                <a:ea typeface="MS PGothic" charset="0"/>
                <a:cs typeface="MS PGothic" charset="0"/>
              </a:rPr>
              <a:t>” </a:t>
            </a:r>
            <a:r>
              <a:rPr lang="en-US" sz="1200" kern="1200" dirty="0" smtClean="0">
                <a:solidFill>
                  <a:schemeClr val="tx1"/>
                </a:solidFill>
                <a:effectLst/>
                <a:latin typeface="+mn-lt"/>
                <a:ea typeface="MS PGothic" pitchFamily="34" charset="-128"/>
                <a:cs typeface="MS PGothic" pitchFamily="34" charset="-128"/>
              </a:rPr>
              <a:t>(See Tip #437)</a:t>
            </a:r>
            <a:r>
              <a:rPr lang="en-US" dirty="0" smtClean="0">
                <a:effectLst/>
              </a:rPr>
              <a:t> </a:t>
            </a:r>
            <a:endParaRPr lang="en-US" b="1" i="1" dirty="0">
              <a:ea typeface="MS PGothic" charset="0"/>
              <a:cs typeface="MS PGothic" charset="0"/>
            </a:endParaRPr>
          </a:p>
          <a:p>
            <a:endParaRPr lang="en-US" dirty="0">
              <a:ea typeface="MS PGothic" charset="0"/>
              <a:cs typeface="MS PGothic" charset="0"/>
            </a:endParaRPr>
          </a:p>
          <a:p>
            <a:r>
              <a:rPr lang="en-US" dirty="0">
                <a:ea typeface="MS PGothic" charset="0"/>
                <a:cs typeface="MS PGothic" charset="0"/>
              </a:rPr>
              <a:t>You could also start out your lecture on this chapter by showing this Kohl’s commercial, which parodies Rebecca Black’s polarizing song “Friday.” </a:t>
            </a:r>
          </a:p>
          <a:p>
            <a:endParaRPr lang="en-US" dirty="0">
              <a:ea typeface="MS PGothic" charset="0"/>
              <a:cs typeface="MS PGothic" charset="0"/>
            </a:endParaRPr>
          </a:p>
          <a:p>
            <a:r>
              <a:rPr lang="en-US" dirty="0">
                <a:ea typeface="MS PGothic" charset="0"/>
                <a:cs typeface="MS PGothic" charset="0"/>
              </a:rPr>
              <a:t>The key concepts covered in this commercial include: </a:t>
            </a:r>
          </a:p>
          <a:p>
            <a:pPr>
              <a:buFontTx/>
              <a:buChar char="•"/>
            </a:pPr>
            <a:r>
              <a:rPr lang="en-US" dirty="0">
                <a:ea typeface="MS PGothic" charset="0"/>
                <a:cs typeface="MS PGothic" charset="0"/>
              </a:rPr>
              <a:t>Product differentiation</a:t>
            </a:r>
          </a:p>
          <a:p>
            <a:pPr>
              <a:buFontTx/>
              <a:buChar char="•"/>
            </a:pPr>
            <a:r>
              <a:rPr lang="en-US" dirty="0">
                <a:ea typeface="MS PGothic" charset="0"/>
                <a:cs typeface="MS PGothic" charset="0"/>
              </a:rPr>
              <a:t>Advertising</a:t>
            </a:r>
          </a:p>
          <a:p>
            <a:endParaRPr lang="en-US" dirty="0">
              <a:ea typeface="MS PGothic" charset="0"/>
              <a:cs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smtClean="0">
                <a:ea typeface="MS PGothic" charset="0"/>
                <a:cs typeface="MS PGothic" charset="0"/>
              </a:rPr>
              <a:t>“Beyond the Book” Slide</a:t>
            </a:r>
          </a:p>
          <a:p>
            <a:endParaRPr lang="en-US" b="1" i="1" dirty="0" smtClean="0">
              <a:ea typeface="MS PGothic" charset="0"/>
              <a:cs typeface="MS PGothic" charset="0"/>
            </a:endParaRPr>
          </a:p>
          <a:p>
            <a:r>
              <a:rPr lang="en-US" b="1" i="1" dirty="0" smtClean="0">
                <a:ea typeface="MS PGothic" charset="0"/>
                <a:cs typeface="MS PGothic" charset="0"/>
              </a:rPr>
              <a:t>Lecture </a:t>
            </a:r>
            <a:r>
              <a:rPr lang="en-US" b="1" i="1" dirty="0">
                <a:ea typeface="MS PGothic" charset="0"/>
                <a:cs typeface="MS PGothic" charset="0"/>
              </a:rPr>
              <a:t>notes:</a:t>
            </a:r>
          </a:p>
          <a:p>
            <a:endParaRPr lang="en-US" dirty="0">
              <a:ea typeface="MS PGothic" charset="0"/>
              <a:cs typeface="MS PGothic" charset="0"/>
            </a:endParaRPr>
          </a:p>
          <a:p>
            <a:r>
              <a:rPr lang="en-US" dirty="0">
                <a:ea typeface="MS PGothic" charset="0"/>
                <a:cs typeface="MS PGothic" charset="0"/>
              </a:rPr>
              <a:t>As an economist, your job is not to dispute (criticize) consumer tastes. They are what they are.</a:t>
            </a:r>
          </a:p>
          <a:p>
            <a:pPr marL="171450" indent="-171450">
              <a:buFont typeface="Arial" charset="0"/>
              <a:buChar char="•"/>
            </a:pPr>
            <a:r>
              <a:rPr lang="en-US" dirty="0">
                <a:ea typeface="MS PGothic" charset="0"/>
                <a:cs typeface="MS PGothic" charset="0"/>
              </a:rPr>
              <a:t>Your job is to explain how firms respond given those tastes.</a:t>
            </a:r>
          </a:p>
          <a:p>
            <a:pPr marL="171450" indent="-171450">
              <a:buFont typeface="Arial" charset="0"/>
              <a:buChar char="•"/>
            </a:pPr>
            <a:r>
              <a:rPr lang="en-US" dirty="0">
                <a:ea typeface="MS PGothic" charset="0"/>
                <a:cs typeface="MS PGothic" charset="0"/>
              </a:rPr>
              <a:t>It is true that advertising influences tastes. Absent of false advertising (we will address this later), if consumers </a:t>
            </a:r>
            <a:r>
              <a:rPr lang="en-US" i="1" dirty="0">
                <a:ea typeface="MS PGothic" charset="0"/>
                <a:cs typeface="MS PGothic" charset="0"/>
              </a:rPr>
              <a:t>think</a:t>
            </a:r>
            <a:r>
              <a:rPr lang="en-US" dirty="0">
                <a:ea typeface="MS PGothic" charset="0"/>
                <a:cs typeface="MS PGothic" charset="0"/>
              </a:rPr>
              <a:t> the products are different, and get more satisfaction from consuming product A over B, economists should not judge.</a:t>
            </a:r>
          </a:p>
          <a:p>
            <a:endParaRPr lang="en-US" dirty="0">
              <a:ea typeface="MS PGothic" charset="0"/>
              <a:cs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“Economics in the Media” Slide</a:t>
            </a:r>
          </a:p>
          <a:p>
            <a:endParaRPr lang="en-US" b="1" i="1" dirty="0">
              <a:ea typeface="MS PGothic" charset="0"/>
              <a:cs typeface="MS PGothic" charset="0"/>
            </a:endParaRPr>
          </a:p>
          <a:p>
            <a:r>
              <a:rPr lang="en-US" b="1" i="1" dirty="0">
                <a:ea typeface="MS PGothic" charset="0"/>
                <a:cs typeface="MS PGothic" charset="0"/>
              </a:rPr>
              <a:t>Lecture tip:  </a:t>
            </a:r>
          </a:p>
          <a:p>
            <a:r>
              <a:rPr lang="en-US" i="1" dirty="0">
                <a:ea typeface="MS PGothic" charset="0"/>
                <a:cs typeface="MS PGothic" charset="0"/>
              </a:rPr>
              <a:t>The clip mentioned on the slide can be found in the Interactive Instructor’s Guide. Access the direct link by clicking the icon in the PowerPoint above. </a:t>
            </a:r>
          </a:p>
          <a:p>
            <a:endParaRPr lang="en-US" i="1" dirty="0">
              <a:ea typeface="MS PGothic" charset="0"/>
              <a:cs typeface="MS PGothic" charset="0"/>
            </a:endParaRPr>
          </a:p>
          <a:p>
            <a:r>
              <a:rPr lang="en-US" dirty="0">
                <a:ea typeface="MS PGothic" charset="0"/>
                <a:cs typeface="MS PGothic" charset="0"/>
              </a:rPr>
              <a:t>The key concepts covered in this clip are: </a:t>
            </a:r>
          </a:p>
          <a:p>
            <a:pPr marL="171450" indent="-171450">
              <a:buFont typeface="Arial" charset="0"/>
              <a:buChar char="•"/>
            </a:pPr>
            <a:r>
              <a:rPr lang="en-US" dirty="0">
                <a:ea typeface="MS PGothic" charset="0"/>
                <a:cs typeface="MS PGothic" charset="0"/>
              </a:rPr>
              <a:t>Product differentiation</a:t>
            </a:r>
          </a:p>
          <a:p>
            <a:pPr marL="171450" indent="-171450">
              <a:buFont typeface="Arial" charset="0"/>
              <a:buChar char="•"/>
            </a:pPr>
            <a:r>
              <a:rPr lang="en-US" dirty="0">
                <a:ea typeface="MS PGothic" charset="0"/>
                <a:cs typeface="MS PGothic" charset="0"/>
              </a:rPr>
              <a:t>Free entry and exit</a:t>
            </a:r>
          </a:p>
          <a:p>
            <a:pPr marL="171450" indent="-171450">
              <a:buFont typeface="Arial" charset="0"/>
              <a:buChar char="•"/>
            </a:pPr>
            <a:r>
              <a:rPr lang="en-US" dirty="0">
                <a:ea typeface="MS PGothic" charset="0"/>
                <a:cs typeface="MS PGothic" charset="0"/>
              </a:rPr>
              <a:t>Monopolistic competition</a:t>
            </a:r>
          </a:p>
        </p:txBody>
      </p:sp>
      <p:sp>
        <p:nvSpPr>
          <p:cNvPr id="31747"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C11D82D8-46BA-8F41-9B46-553AA37C9341}" type="slidenum">
              <a:rPr lang="en-US">
                <a:latin typeface="Arial" pitchFamily="-103" charset="0"/>
              </a:rPr>
              <a:pPr eaLnBrk="1" hangingPunct="1"/>
              <a:t>11</a:t>
            </a:fld>
            <a:endParaRPr lang="en-US">
              <a:latin typeface="Arial" pitchFamily="-103"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“Economics in the Media” Slide</a:t>
            </a:r>
          </a:p>
          <a:p>
            <a:endParaRPr lang="en-US" b="1" i="1" dirty="0">
              <a:ea typeface="MS PGothic" charset="0"/>
              <a:cs typeface="MS PGothic" charset="0"/>
            </a:endParaRPr>
          </a:p>
          <a:p>
            <a:r>
              <a:rPr lang="en-US" b="1" i="1" dirty="0">
                <a:ea typeface="MS PGothic" charset="0"/>
                <a:cs typeface="MS PGothic" charset="0"/>
              </a:rPr>
              <a:t>Lecture tip:  </a:t>
            </a:r>
          </a:p>
          <a:p>
            <a:r>
              <a:rPr lang="en-US" i="1" dirty="0">
                <a:ea typeface="MS PGothic" charset="0"/>
                <a:cs typeface="MS PGothic" charset="0"/>
              </a:rPr>
              <a:t>The clip mentioned on the slide can be found in the Interactive Instructor’s Guide. Access the direct link by clicking the icon in the PowerPoint above. </a:t>
            </a:r>
          </a:p>
          <a:p>
            <a:endParaRPr lang="en-US" i="1" dirty="0">
              <a:ea typeface="MS PGothic" charset="0"/>
              <a:cs typeface="MS PGothic" charset="0"/>
            </a:endParaRPr>
          </a:p>
          <a:p>
            <a:r>
              <a:rPr lang="en-US" dirty="0">
                <a:ea typeface="MS PGothic" charset="0"/>
                <a:cs typeface="MS PGothic" charset="0"/>
              </a:rPr>
              <a:t>This clip provides an interesting illustration of how firms signal quality of a product through branding (in this case, the product is heroin). The other key concepts covered in this clip are:</a:t>
            </a:r>
          </a:p>
          <a:p>
            <a:pPr marL="171450" indent="-171450">
              <a:buFont typeface="Arial" charset="0"/>
              <a:buChar char="•"/>
            </a:pPr>
            <a:r>
              <a:rPr lang="en-US" dirty="0">
                <a:ea typeface="MS PGothic" charset="0"/>
                <a:cs typeface="MS PGothic" charset="0"/>
              </a:rPr>
              <a:t>Competition</a:t>
            </a:r>
          </a:p>
          <a:p>
            <a:pPr marL="171450" indent="-171450">
              <a:buFont typeface="Arial" charset="0"/>
              <a:buChar char="•"/>
            </a:pPr>
            <a:r>
              <a:rPr lang="en-US" dirty="0">
                <a:ea typeface="MS PGothic" charset="0"/>
                <a:cs typeface="MS PGothic" charset="0"/>
              </a:rPr>
              <a:t>Collusion</a:t>
            </a:r>
          </a:p>
        </p:txBody>
      </p:sp>
      <p:sp>
        <p:nvSpPr>
          <p:cNvPr id="3379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8FE2B366-4254-F443-A3F5-02C006048D2C}" type="slidenum">
              <a:rPr lang="en-US">
                <a:latin typeface="Arial" pitchFamily="-103" charset="0"/>
              </a:rPr>
              <a:pPr eaLnBrk="1" hangingPunct="1"/>
              <a:t>12</a:t>
            </a:fld>
            <a:endParaRPr lang="en-US">
              <a:latin typeface="Arial" pitchFamily="-103"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Lecture </a:t>
            </a:r>
            <a:r>
              <a:rPr lang="en-US" b="1" i="1" dirty="0" smtClean="0">
                <a:ea typeface="MS PGothic" charset="0"/>
                <a:cs typeface="MS PGothic" charset="0"/>
              </a:rPr>
              <a:t>tip:</a:t>
            </a:r>
            <a:endParaRPr lang="en-US" b="1" i="1" dirty="0">
              <a:ea typeface="MS PGothic" charset="0"/>
              <a:cs typeface="MS PGothic" charset="0"/>
            </a:endParaRPr>
          </a:p>
          <a:p>
            <a:endParaRPr lang="en-US" b="1" i="1" dirty="0">
              <a:ea typeface="MS PGothic" charset="0"/>
              <a:cs typeface="MS PGothic" charset="0"/>
            </a:endParaRPr>
          </a:p>
          <a:p>
            <a:r>
              <a:rPr lang="en-US" dirty="0">
                <a:ea typeface="MS PGothic" charset="0"/>
                <a:cs typeface="MS PGothic" charset="0"/>
              </a:rPr>
              <a:t>You may want to preview the answers:</a:t>
            </a:r>
          </a:p>
          <a:p>
            <a:pPr marL="171450" indent="-171450">
              <a:buFont typeface="Arial" charset="0"/>
              <a:buChar char="•"/>
            </a:pPr>
            <a:r>
              <a:rPr lang="en-US" dirty="0">
                <a:ea typeface="MS PGothic" charset="0"/>
                <a:cs typeface="MS PGothic" charset="0"/>
              </a:rPr>
              <a:t>Prices are higher than under perfect competition but lower than under monopoly.</a:t>
            </a:r>
          </a:p>
          <a:p>
            <a:pPr marL="171450" indent="-171450">
              <a:buFont typeface="Arial" charset="0"/>
              <a:buChar char="•"/>
            </a:pPr>
            <a:r>
              <a:rPr lang="en-US" dirty="0">
                <a:ea typeface="MS PGothic" charset="0"/>
                <a:cs typeface="MS PGothic" charset="0"/>
              </a:rPr>
              <a:t>Outcome is inefficient, but welfare loss is smaller than under monopoly.</a:t>
            </a:r>
          </a:p>
          <a:p>
            <a:pPr marL="171450" indent="-171450">
              <a:buFont typeface="Arial" charset="0"/>
              <a:buChar char="•"/>
            </a:pPr>
            <a:r>
              <a:rPr lang="en-US" dirty="0">
                <a:ea typeface="MS PGothic" charset="0"/>
                <a:cs typeface="MS PGothic" charset="0"/>
              </a:rPr>
              <a:t>Although inefficient compared to perfect competition, consumers get products that better match their tastes.</a:t>
            </a:r>
          </a:p>
          <a:p>
            <a:pPr>
              <a:buFontTx/>
              <a:buChar char="•"/>
            </a:pPr>
            <a:endParaRPr lang="en-US" dirty="0">
              <a:ea typeface="MS PGothic" charset="0"/>
              <a:cs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Image: </a:t>
            </a:r>
            <a:r>
              <a:rPr lang="en-US" dirty="0">
                <a:ea typeface="MS PGothic" charset="0"/>
                <a:cs typeface="MS PGothic" charset="0"/>
              </a:rPr>
              <a:t>Animated Figure 12.1</a:t>
            </a:r>
          </a:p>
          <a:p>
            <a:endParaRPr lang="en-US" dirty="0">
              <a:ea typeface="MS PGothic" charset="0"/>
              <a:cs typeface="MS PGothic" charset="0"/>
            </a:endParaRPr>
          </a:p>
          <a:p>
            <a:r>
              <a:rPr lang="en-US" b="1" i="1" dirty="0">
                <a:ea typeface="MS PGothic" charset="0"/>
                <a:cs typeface="MS PGothic" charset="0"/>
              </a:rPr>
              <a:t>Lecture notes:</a:t>
            </a:r>
          </a:p>
          <a:p>
            <a:endParaRPr lang="en-US" dirty="0">
              <a:ea typeface="MS PGothic" charset="0"/>
              <a:cs typeface="MS PGothic" charset="0"/>
            </a:endParaRPr>
          </a:p>
          <a:p>
            <a:r>
              <a:rPr lang="en-US" dirty="0">
                <a:ea typeface="MS PGothic" charset="0"/>
                <a:cs typeface="MS PGothic" charset="0"/>
              </a:rPr>
              <a:t>Here, we want to show:</a:t>
            </a:r>
          </a:p>
          <a:p>
            <a:pPr marL="171450" indent="-171450">
              <a:buFont typeface="Arial" charset="0"/>
              <a:buChar char="•"/>
            </a:pPr>
            <a:r>
              <a:rPr lang="en-US" dirty="0">
                <a:ea typeface="MS PGothic" charset="0"/>
                <a:cs typeface="MS PGothic" charset="0"/>
              </a:rPr>
              <a:t>How a monopolistically competitive firm decides how much output to produce to maximize profits</a:t>
            </a:r>
          </a:p>
          <a:p>
            <a:pPr marL="171450" indent="-171450">
              <a:buFont typeface="Arial" charset="0"/>
              <a:buChar char="•"/>
            </a:pPr>
            <a:r>
              <a:rPr lang="en-US" dirty="0">
                <a:ea typeface="MS PGothic" charset="0"/>
                <a:cs typeface="MS PGothic" charset="0"/>
              </a:rPr>
              <a:t>Whether the firm makes a profit or a loss</a:t>
            </a:r>
          </a:p>
          <a:p>
            <a:pPr>
              <a:buFontTx/>
              <a:buChar char="•"/>
            </a:pPr>
            <a:endParaRPr lang="en-US" dirty="0">
              <a:ea typeface="MS PGothic" charset="0"/>
              <a:cs typeface="MS PGothic" charset="0"/>
            </a:endParaRPr>
          </a:p>
          <a:p>
            <a:r>
              <a:rPr lang="en-US" dirty="0">
                <a:ea typeface="MS PGothic" charset="0"/>
                <a:cs typeface="MS PGothic" charset="0"/>
              </a:rPr>
              <a:t>Note that in both diagrams, the cost curves are the same, but the demand in the right diagram is lower than in the left diagram.</a:t>
            </a:r>
          </a:p>
          <a:p>
            <a:r>
              <a:rPr lang="en-US" dirty="0">
                <a:ea typeface="MS PGothic" charset="0"/>
                <a:cs typeface="MS PGothic" charset="0"/>
              </a:rPr>
              <a:t>Also note that it looks like a monopoly diagram. The key difference is that here, the demand curve is relatively </a:t>
            </a:r>
            <a:r>
              <a:rPr lang="en-US" i="1" dirty="0">
                <a:ea typeface="MS PGothic" charset="0"/>
                <a:cs typeface="MS PGothic" charset="0"/>
              </a:rPr>
              <a:t>elastic </a:t>
            </a:r>
            <a:r>
              <a:rPr lang="en-US" dirty="0">
                <a:ea typeface="MS PGothic" charset="0"/>
                <a:cs typeface="MS PGothic" charset="0"/>
              </a:rPr>
              <a:t>since there are many sellers.</a:t>
            </a:r>
          </a:p>
          <a:p>
            <a:pPr>
              <a:buFontTx/>
              <a:buChar char="•"/>
            </a:pPr>
            <a:endParaRPr lang="en-US" dirty="0">
              <a:ea typeface="MS PGothic" charset="0"/>
              <a:cs typeface="MS PGothic" charset="0"/>
            </a:endParaRPr>
          </a:p>
          <a:p>
            <a:r>
              <a:rPr lang="en-US" dirty="0">
                <a:ea typeface="MS PGothic" charset="0"/>
                <a:cs typeface="MS PGothic" charset="0"/>
              </a:rPr>
              <a:t>First and second </a:t>
            </a:r>
            <a:r>
              <a:rPr lang="en-US" dirty="0" smtClean="0">
                <a:ea typeface="MS PGothic" charset="0"/>
                <a:cs typeface="MS PGothic" charset="0"/>
              </a:rPr>
              <a:t>clicks:</a:t>
            </a:r>
            <a:endParaRPr lang="en-US" dirty="0">
              <a:ea typeface="MS PGothic" charset="0"/>
              <a:cs typeface="MS PGothic" charset="0"/>
            </a:endParaRPr>
          </a:p>
          <a:p>
            <a:pPr marL="171450" indent="-171450">
              <a:buFont typeface="Arial" charset="0"/>
              <a:buChar char="•"/>
            </a:pPr>
            <a:r>
              <a:rPr lang="en-US" dirty="0">
                <a:ea typeface="MS PGothic" charset="0"/>
                <a:cs typeface="MS PGothic" charset="0"/>
              </a:rPr>
              <a:t>Labels the profit-maximizing price, output, and ATC in both diagrams.</a:t>
            </a:r>
          </a:p>
          <a:p>
            <a:r>
              <a:rPr lang="en-US" dirty="0">
                <a:ea typeface="MS PGothic" charset="0"/>
                <a:cs typeface="MS PGothic" charset="0"/>
              </a:rPr>
              <a:t>Third click:</a:t>
            </a:r>
          </a:p>
          <a:p>
            <a:pPr marL="171450" indent="-171450">
              <a:buFont typeface="Arial" charset="0"/>
              <a:buChar char="•"/>
            </a:pPr>
            <a:r>
              <a:rPr lang="en-US" dirty="0">
                <a:ea typeface="MS PGothic" charset="0"/>
                <a:cs typeface="MS PGothic" charset="0"/>
              </a:rPr>
              <a:t>Shades in the profit box.</a:t>
            </a:r>
          </a:p>
          <a:p>
            <a:r>
              <a:rPr lang="en-US" dirty="0">
                <a:ea typeface="MS PGothic" charset="0"/>
                <a:cs typeface="MS PGothic" charset="0"/>
              </a:rPr>
              <a:t>Fourth click:</a:t>
            </a:r>
          </a:p>
          <a:p>
            <a:pPr marL="171450" indent="-171450">
              <a:buFont typeface="Arial" charset="0"/>
              <a:buChar char="•"/>
            </a:pPr>
            <a:r>
              <a:rPr lang="en-US" dirty="0">
                <a:ea typeface="MS PGothic" charset="0"/>
                <a:cs typeface="MS PGothic" charset="0"/>
              </a:rPr>
              <a:t>Shades in the loss box.</a:t>
            </a:r>
          </a:p>
          <a:p>
            <a:pPr>
              <a:buFontTx/>
              <a:buChar char="•"/>
            </a:pPr>
            <a:endParaRPr lang="en-US" dirty="0">
              <a:ea typeface="MS PGothic" charset="0"/>
              <a:cs typeface="MS PGothic" charset="0"/>
            </a:endParaRPr>
          </a:p>
          <a:p>
            <a:endParaRPr lang="en-US" dirty="0">
              <a:ea typeface="MS PGothic" charset="0"/>
              <a:cs typeface="MS PGothic" charset="0"/>
            </a:endParaRPr>
          </a:p>
          <a:p>
            <a:endParaRPr lang="en-US" dirty="0">
              <a:ea typeface="MS PGothic" charset="0"/>
              <a:cs typeface="MS PGothic" charset="0"/>
            </a:endParaRPr>
          </a:p>
          <a:p>
            <a:endParaRPr lang="en-US" dirty="0">
              <a:ea typeface="MS PGothic" charset="0"/>
              <a:cs typeface="MS PGothic" charset="0"/>
            </a:endParaRPr>
          </a:p>
          <a:p>
            <a:endParaRPr lang="en-US" dirty="0">
              <a:ea typeface="MS PGothic" charset="0"/>
              <a:cs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Lecture notes:</a:t>
            </a:r>
          </a:p>
          <a:p>
            <a:endParaRPr lang="en-US" b="1" i="1" dirty="0">
              <a:ea typeface="MS PGothic" charset="0"/>
              <a:cs typeface="MS PGothic" charset="0"/>
            </a:endParaRPr>
          </a:p>
          <a:p>
            <a:r>
              <a:rPr lang="en-US" dirty="0">
                <a:ea typeface="MS PGothic" charset="0"/>
                <a:cs typeface="MS PGothic" charset="0"/>
              </a:rPr>
              <a:t>Since there is free entry and exit:</a:t>
            </a:r>
          </a:p>
          <a:p>
            <a:pPr marL="171450" indent="-171450">
              <a:buFont typeface="Arial" charset="0"/>
              <a:buChar char="•"/>
            </a:pPr>
            <a:r>
              <a:rPr lang="en-US" dirty="0">
                <a:ea typeface="MS PGothic" charset="0"/>
                <a:cs typeface="MS PGothic" charset="0"/>
              </a:rPr>
              <a:t>If there are short-run profits, new firms will enter.</a:t>
            </a:r>
          </a:p>
          <a:p>
            <a:pPr marL="628650" lvl="1" indent="-171450">
              <a:buFont typeface="Arial" charset="0"/>
              <a:buChar char="•"/>
            </a:pPr>
            <a:r>
              <a:rPr lang="en-US" dirty="0">
                <a:ea typeface="MS PGothic" charset="0"/>
                <a:cs typeface="MS PGothic" charset="0"/>
              </a:rPr>
              <a:t>A firm’s demand curve will decrease and become </a:t>
            </a:r>
            <a:r>
              <a:rPr lang="en-US" i="1" dirty="0">
                <a:ea typeface="MS PGothic" charset="0"/>
                <a:cs typeface="MS PGothic" charset="0"/>
              </a:rPr>
              <a:t>more</a:t>
            </a:r>
            <a:r>
              <a:rPr lang="en-US" dirty="0">
                <a:ea typeface="MS PGothic" charset="0"/>
                <a:cs typeface="MS PGothic" charset="0"/>
              </a:rPr>
              <a:t> </a:t>
            </a:r>
            <a:r>
              <a:rPr lang="en-US" i="1" dirty="0">
                <a:ea typeface="MS PGothic" charset="0"/>
                <a:cs typeface="MS PGothic" charset="0"/>
              </a:rPr>
              <a:t>elastic</a:t>
            </a:r>
            <a:r>
              <a:rPr lang="en-US" dirty="0">
                <a:ea typeface="MS PGothic" charset="0"/>
                <a:cs typeface="MS PGothic" charset="0"/>
              </a:rPr>
              <a:t>.</a:t>
            </a:r>
          </a:p>
          <a:p>
            <a:pPr marL="628650" lvl="1" indent="-171450">
              <a:buFont typeface="Arial" charset="0"/>
              <a:buChar char="•"/>
            </a:pPr>
            <a:r>
              <a:rPr lang="en-US" dirty="0">
                <a:ea typeface="MS PGothic" charset="0"/>
                <a:cs typeface="MS PGothic" charset="0"/>
              </a:rPr>
              <a:t>Entry will continue until profits are equal to zero.</a:t>
            </a:r>
          </a:p>
          <a:p>
            <a:pPr marL="171450" indent="-171450">
              <a:buFont typeface="Arial" charset="0"/>
              <a:buChar char="•"/>
            </a:pPr>
            <a:r>
              <a:rPr lang="en-US" dirty="0">
                <a:ea typeface="MS PGothic" charset="0"/>
                <a:cs typeface="MS PGothic" charset="0"/>
              </a:rPr>
              <a:t>If there are short-run losses, new firms will exit.</a:t>
            </a:r>
          </a:p>
          <a:p>
            <a:pPr marL="628650" lvl="1" indent="-171450">
              <a:buFont typeface="Arial" charset="0"/>
              <a:buChar char="•"/>
            </a:pPr>
            <a:r>
              <a:rPr lang="en-US" dirty="0">
                <a:ea typeface="MS PGothic" charset="0"/>
                <a:cs typeface="MS PGothic" charset="0"/>
              </a:rPr>
              <a:t>A firm’s demand curve will increase and become </a:t>
            </a:r>
            <a:r>
              <a:rPr lang="en-US" i="1" dirty="0">
                <a:ea typeface="MS PGothic" charset="0"/>
                <a:cs typeface="MS PGothic" charset="0"/>
              </a:rPr>
              <a:t>less elastic</a:t>
            </a:r>
            <a:r>
              <a:rPr lang="en-US" dirty="0">
                <a:ea typeface="MS PGothic" charset="0"/>
                <a:cs typeface="MS PGothic" charset="0"/>
              </a:rPr>
              <a:t>.</a:t>
            </a:r>
          </a:p>
          <a:p>
            <a:pPr marL="628650" lvl="1" indent="-171450">
              <a:buFont typeface="Arial" charset="0"/>
              <a:buChar char="•"/>
            </a:pPr>
            <a:r>
              <a:rPr lang="en-US" dirty="0">
                <a:ea typeface="MS PGothic" charset="0"/>
                <a:cs typeface="MS PGothic" charset="0"/>
              </a:rPr>
              <a:t>Exit will continue until profits are equal to zero.</a:t>
            </a:r>
          </a:p>
          <a:p>
            <a:pPr>
              <a:buFontTx/>
              <a:buChar char="•"/>
            </a:pPr>
            <a:endParaRPr lang="en-US" dirty="0">
              <a:ea typeface="MS PGothic" charset="0"/>
              <a:cs typeface="MS PGothic" charset="0"/>
            </a:endParaRPr>
          </a:p>
          <a:p>
            <a:pPr marL="628650" lvl="1" indent="-171450">
              <a:buFontTx/>
              <a:buChar char="•"/>
            </a:pPr>
            <a:endParaRPr lang="en-US" dirty="0">
              <a:ea typeface="MS PGothic" charset="0"/>
              <a:cs typeface="MS PGothic" charset="0"/>
            </a:endParaRPr>
          </a:p>
          <a:p>
            <a:pPr marL="628650" lvl="1" indent="-171450">
              <a:buFontTx/>
              <a:buChar char="•"/>
            </a:pPr>
            <a:endParaRPr lang="en-US" dirty="0">
              <a:ea typeface="MS PGothic" charset="0"/>
              <a:cs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b="1" i="1" dirty="0">
                <a:ea typeface="MS PGothic" charset="0"/>
                <a:cs typeface="MS PGothic" charset="0"/>
              </a:rPr>
              <a:t>Image: </a:t>
            </a:r>
            <a:r>
              <a:rPr lang="en-US" dirty="0">
                <a:ea typeface="MS PGothic" charset="0"/>
                <a:cs typeface="MS PGothic" charset="0"/>
              </a:rPr>
              <a:t>Animated Figure 12.2</a:t>
            </a:r>
          </a:p>
          <a:p>
            <a:pPr>
              <a:lnSpc>
                <a:spcPct val="90000"/>
              </a:lnSpc>
            </a:pPr>
            <a:endParaRPr lang="en-US" dirty="0">
              <a:ea typeface="MS PGothic" charset="0"/>
              <a:cs typeface="MS PGothic" charset="0"/>
            </a:endParaRPr>
          </a:p>
          <a:p>
            <a:pPr>
              <a:lnSpc>
                <a:spcPct val="90000"/>
              </a:lnSpc>
            </a:pPr>
            <a:r>
              <a:rPr lang="en-US" b="1" i="1" dirty="0">
                <a:ea typeface="MS PGothic" charset="0"/>
                <a:cs typeface="MS PGothic" charset="0"/>
              </a:rPr>
              <a:t>Lecture notes:</a:t>
            </a:r>
          </a:p>
          <a:p>
            <a:pPr>
              <a:lnSpc>
                <a:spcPct val="90000"/>
              </a:lnSpc>
            </a:pPr>
            <a:endParaRPr lang="en-US" dirty="0">
              <a:ea typeface="MS PGothic" charset="0"/>
              <a:cs typeface="MS PGothic" charset="0"/>
            </a:endParaRPr>
          </a:p>
          <a:p>
            <a:pPr>
              <a:lnSpc>
                <a:spcPct val="90000"/>
              </a:lnSpc>
            </a:pPr>
            <a:r>
              <a:rPr lang="en-US" dirty="0">
                <a:ea typeface="MS PGothic" charset="0"/>
                <a:cs typeface="MS PGothic" charset="0"/>
              </a:rPr>
              <a:t>Before clicking through the slide, ask students where to draw the ATC curve.</a:t>
            </a:r>
          </a:p>
          <a:p>
            <a:pPr marL="171450" indent="-171450">
              <a:lnSpc>
                <a:spcPct val="90000"/>
              </a:lnSpc>
              <a:buFont typeface="Arial" charset="0"/>
              <a:buChar char="•"/>
            </a:pPr>
            <a:r>
              <a:rPr lang="en-US" dirty="0">
                <a:ea typeface="MS PGothic" charset="0"/>
                <a:cs typeface="MS PGothic" charset="0"/>
              </a:rPr>
              <a:t>Note that the demand curve is drawn just </a:t>
            </a:r>
            <a:r>
              <a:rPr lang="en-US" i="1" dirty="0">
                <a:ea typeface="MS PGothic" charset="0"/>
                <a:cs typeface="MS PGothic" charset="0"/>
              </a:rPr>
              <a:t>tangent </a:t>
            </a:r>
            <a:r>
              <a:rPr lang="en-US" dirty="0">
                <a:ea typeface="MS PGothic" charset="0"/>
                <a:cs typeface="MS PGothic" charset="0"/>
              </a:rPr>
              <a:t>to the average total cost curve.  </a:t>
            </a:r>
          </a:p>
          <a:p>
            <a:pPr marL="171450" indent="-171450">
              <a:lnSpc>
                <a:spcPct val="90000"/>
              </a:lnSpc>
              <a:buFont typeface="Arial" charset="0"/>
              <a:buChar char="•"/>
            </a:pPr>
            <a:r>
              <a:rPr lang="en-US" dirty="0">
                <a:ea typeface="MS PGothic" charset="0"/>
                <a:cs typeface="MS PGothic" charset="0"/>
              </a:rPr>
              <a:t>At this point, P = ATC, and profits are zero.</a:t>
            </a:r>
          </a:p>
          <a:p>
            <a:pPr>
              <a:lnSpc>
                <a:spcPct val="90000"/>
              </a:lnSpc>
            </a:pPr>
            <a:endParaRPr lang="en-US" dirty="0">
              <a:ea typeface="MS PGothic" charset="0"/>
              <a:cs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Lecture tip:</a:t>
            </a:r>
          </a:p>
          <a:p>
            <a:endParaRPr lang="en-US" dirty="0">
              <a:ea typeface="MS PGothic" charset="0"/>
              <a:cs typeface="MS PGothic" charset="0"/>
            </a:endParaRPr>
          </a:p>
          <a:p>
            <a:r>
              <a:rPr lang="en-US" dirty="0">
                <a:ea typeface="MS PGothic" charset="0"/>
                <a:cs typeface="MS PGothic" charset="0"/>
              </a:rPr>
              <a:t>First, state the general rules (listed on the PowerPoint slide above), and then show the figures on next slide.</a:t>
            </a:r>
          </a:p>
          <a:p>
            <a:endParaRPr lang="en-US" dirty="0">
              <a:ea typeface="MS PGothic" charset="0"/>
              <a:cs typeface="MS PGothic" charset="0"/>
            </a:endParaRPr>
          </a:p>
          <a:p>
            <a:pPr marL="171450" indent="-171450">
              <a:buFont typeface="Arial" charset="0"/>
              <a:buChar char="•"/>
            </a:pPr>
            <a:r>
              <a:rPr lang="en-US" dirty="0">
                <a:ea typeface="MS PGothic" charset="0"/>
                <a:cs typeface="MS PGothic" charset="0"/>
              </a:rPr>
              <a:t>Markups are possible when a firm enjoys some market power and sells a differentiated product. </a:t>
            </a:r>
          </a:p>
          <a:p>
            <a:pPr marL="171450" indent="-171450">
              <a:buFont typeface="Arial" charset="0"/>
              <a:buChar char="•"/>
            </a:pPr>
            <a:r>
              <a:rPr lang="en-US" dirty="0">
                <a:ea typeface="MS PGothic" charset="0"/>
                <a:cs typeface="MS PGothic" charset="0"/>
              </a:rPr>
              <a:t>The more differentiated a product is, the higher the markup for that product.</a:t>
            </a:r>
          </a:p>
          <a:p>
            <a:endParaRPr lang="en-US" dirty="0">
              <a:ea typeface="MS PGothic" charset="0"/>
              <a:cs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b="1" i="1" dirty="0">
                <a:ea typeface="MS PGothic" charset="0"/>
                <a:cs typeface="MS PGothic" charset="0"/>
              </a:rPr>
              <a:t>Image: </a:t>
            </a:r>
            <a:r>
              <a:rPr lang="en-US" dirty="0">
                <a:ea typeface="MS PGothic" charset="0"/>
                <a:cs typeface="MS PGothic" charset="0"/>
              </a:rPr>
              <a:t>Animated</a:t>
            </a:r>
            <a:r>
              <a:rPr lang="en-US" b="1" dirty="0">
                <a:ea typeface="MS PGothic" charset="0"/>
                <a:cs typeface="MS PGothic" charset="0"/>
              </a:rPr>
              <a:t> </a:t>
            </a:r>
            <a:r>
              <a:rPr lang="en-US" dirty="0">
                <a:ea typeface="MS PGothic" charset="0"/>
                <a:cs typeface="MS PGothic" charset="0"/>
              </a:rPr>
              <a:t>Figure 12.3</a:t>
            </a:r>
          </a:p>
          <a:p>
            <a:pPr>
              <a:lnSpc>
                <a:spcPct val="90000"/>
              </a:lnSpc>
            </a:pPr>
            <a:endParaRPr lang="en-US" dirty="0">
              <a:ea typeface="MS PGothic" charset="0"/>
              <a:cs typeface="MS PGothic" charset="0"/>
            </a:endParaRPr>
          </a:p>
          <a:p>
            <a:pPr>
              <a:lnSpc>
                <a:spcPct val="90000"/>
              </a:lnSpc>
            </a:pPr>
            <a:r>
              <a:rPr lang="en-US" b="1" i="1" dirty="0">
                <a:ea typeface="MS PGothic" charset="0"/>
                <a:cs typeface="MS PGothic" charset="0"/>
              </a:rPr>
              <a:t>Lecture tip:</a:t>
            </a:r>
            <a:endParaRPr lang="en-US" dirty="0">
              <a:ea typeface="MS PGothic" charset="0"/>
              <a:cs typeface="MS PGothic" charset="0"/>
            </a:endParaRPr>
          </a:p>
          <a:p>
            <a:pPr>
              <a:lnSpc>
                <a:spcPct val="90000"/>
              </a:lnSpc>
            </a:pPr>
            <a:endParaRPr lang="en-US" dirty="0">
              <a:ea typeface="MS PGothic" charset="0"/>
              <a:cs typeface="MS PGothic" charset="0"/>
            </a:endParaRPr>
          </a:p>
          <a:p>
            <a:pPr>
              <a:lnSpc>
                <a:spcPct val="90000"/>
              </a:lnSpc>
            </a:pPr>
            <a:r>
              <a:rPr lang="en-US" dirty="0">
                <a:ea typeface="MS PGothic" charset="0"/>
                <a:cs typeface="MS PGothic" charset="0"/>
              </a:rPr>
              <a:t>Here’s what you should point out regarding the figure on the slide above:</a:t>
            </a:r>
          </a:p>
          <a:p>
            <a:pPr marL="171450" indent="-171450">
              <a:lnSpc>
                <a:spcPct val="90000"/>
              </a:lnSpc>
              <a:buFont typeface="Arial" charset="0"/>
              <a:buChar char="•"/>
            </a:pPr>
            <a:r>
              <a:rPr lang="en-US" dirty="0" err="1">
                <a:ea typeface="MS PGothic" charset="0"/>
                <a:cs typeface="MS PGothic" charset="0"/>
              </a:rPr>
              <a:t>P</a:t>
            </a:r>
            <a:r>
              <a:rPr lang="en-US" baseline="-25000" dirty="0" err="1">
                <a:ea typeface="MS PGothic" charset="0"/>
                <a:cs typeface="MS PGothic" charset="0"/>
              </a:rPr>
              <a:t>MonComp</a:t>
            </a:r>
            <a:r>
              <a:rPr lang="en-US" dirty="0">
                <a:ea typeface="MS PGothic" charset="0"/>
                <a:cs typeface="MS PGothic" charset="0"/>
              </a:rPr>
              <a:t> &gt; P</a:t>
            </a:r>
            <a:r>
              <a:rPr lang="en-US" baseline="-25000" dirty="0">
                <a:ea typeface="MS PGothic" charset="0"/>
                <a:cs typeface="MS PGothic" charset="0"/>
              </a:rPr>
              <a:t>PC</a:t>
            </a:r>
          </a:p>
          <a:p>
            <a:pPr>
              <a:lnSpc>
                <a:spcPct val="90000"/>
              </a:lnSpc>
              <a:buFontTx/>
              <a:buChar char="•"/>
            </a:pPr>
            <a:endParaRPr lang="en-US" dirty="0">
              <a:ea typeface="MS PGothic" charset="0"/>
              <a:cs typeface="MS PGothic" charset="0"/>
            </a:endParaRPr>
          </a:p>
          <a:p>
            <a:pPr>
              <a:lnSpc>
                <a:spcPct val="90000"/>
              </a:lnSpc>
            </a:pPr>
            <a:r>
              <a:rPr lang="en-US" dirty="0">
                <a:ea typeface="MS PGothic" charset="0"/>
                <a:cs typeface="MS PGothic" charset="0"/>
              </a:rPr>
              <a:t>First click: </a:t>
            </a:r>
          </a:p>
          <a:p>
            <a:pPr marL="171450" indent="-171450">
              <a:lnSpc>
                <a:spcPct val="90000"/>
              </a:lnSpc>
              <a:buFont typeface="Arial" charset="0"/>
              <a:buChar char="•"/>
            </a:pPr>
            <a:r>
              <a:rPr lang="en-US" dirty="0" err="1">
                <a:ea typeface="MS PGothic" charset="0"/>
                <a:cs typeface="MS PGothic" charset="0"/>
              </a:rPr>
              <a:t>P</a:t>
            </a:r>
            <a:r>
              <a:rPr lang="en-US" baseline="-25000" dirty="0" err="1">
                <a:ea typeface="MS PGothic" charset="0"/>
                <a:cs typeface="MS PGothic" charset="0"/>
              </a:rPr>
              <a:t>MonComp</a:t>
            </a:r>
            <a:r>
              <a:rPr lang="en-US" dirty="0">
                <a:ea typeface="MS PGothic" charset="0"/>
                <a:cs typeface="MS PGothic" charset="0"/>
              </a:rPr>
              <a:t> &gt; MC, so markup is P – MC.</a:t>
            </a:r>
          </a:p>
          <a:p>
            <a:pPr>
              <a:lnSpc>
                <a:spcPct val="90000"/>
              </a:lnSpc>
            </a:pPr>
            <a:r>
              <a:rPr lang="en-US" dirty="0">
                <a:ea typeface="MS PGothic" charset="0"/>
                <a:cs typeface="MS PGothic" charset="0"/>
              </a:rPr>
              <a:t>Second click: </a:t>
            </a:r>
          </a:p>
          <a:p>
            <a:pPr marL="171450" indent="-171450">
              <a:lnSpc>
                <a:spcPct val="90000"/>
              </a:lnSpc>
              <a:buFont typeface="Arial" charset="0"/>
              <a:buChar char="•"/>
            </a:pPr>
            <a:r>
              <a:rPr lang="en-US" dirty="0">
                <a:ea typeface="MS PGothic" charset="0"/>
                <a:cs typeface="MS PGothic" charset="0"/>
              </a:rPr>
              <a:t>Draws dashed line tangent to min point of ATC</a:t>
            </a:r>
          </a:p>
          <a:p>
            <a:pPr marL="171450" indent="-171450">
              <a:lnSpc>
                <a:spcPct val="90000"/>
              </a:lnSpc>
              <a:buFont typeface="Arial" charset="0"/>
              <a:buChar char="•"/>
            </a:pPr>
            <a:r>
              <a:rPr lang="en-US" dirty="0" err="1">
                <a:ea typeface="MS PGothic" charset="0"/>
                <a:cs typeface="MS PGothic" charset="0"/>
              </a:rPr>
              <a:t>P</a:t>
            </a:r>
            <a:r>
              <a:rPr lang="en-US" baseline="-25000" dirty="0" err="1">
                <a:ea typeface="MS PGothic" charset="0"/>
                <a:cs typeface="MS PGothic" charset="0"/>
              </a:rPr>
              <a:t>MonComp</a:t>
            </a:r>
            <a:r>
              <a:rPr lang="en-US" dirty="0">
                <a:ea typeface="MS PGothic" charset="0"/>
                <a:cs typeface="MS PGothic" charset="0"/>
              </a:rPr>
              <a:t> &gt; min ATC</a:t>
            </a:r>
          </a:p>
          <a:p>
            <a:pPr marL="171450" indent="-171450">
              <a:lnSpc>
                <a:spcPct val="90000"/>
              </a:lnSpc>
              <a:buFont typeface="Arial" charset="0"/>
              <a:buChar char="•"/>
            </a:pPr>
            <a:r>
              <a:rPr lang="en-US" dirty="0">
                <a:ea typeface="MS PGothic" charset="0"/>
                <a:cs typeface="MS PGothic" charset="0"/>
              </a:rPr>
              <a:t>Point out that this is because the monopolistically competitive firm faces a downward-sloping demand curve. P = ATC since the firm earns zero economic profit, but since the tangency occurs at an output less than at min ATC, P &gt; min ATC.</a:t>
            </a:r>
          </a:p>
          <a:p>
            <a:pPr>
              <a:lnSpc>
                <a:spcPct val="90000"/>
              </a:lnSpc>
              <a:buFontTx/>
              <a:buChar char="•"/>
            </a:pPr>
            <a:endParaRPr lang="en-US" dirty="0">
              <a:ea typeface="MS PGothic" charset="0"/>
              <a:cs typeface="MS PGothic" charset="0"/>
            </a:endParaRPr>
          </a:p>
          <a:p>
            <a:pPr>
              <a:lnSpc>
                <a:spcPct val="90000"/>
              </a:lnSpc>
              <a:buFontTx/>
              <a:buChar char="•"/>
            </a:pPr>
            <a:endParaRPr lang="en-US" dirty="0">
              <a:ea typeface="MS PGothic" charset="0"/>
              <a:cs typeface="MS PGothic" charset="0"/>
            </a:endParaRPr>
          </a:p>
          <a:p>
            <a:pPr>
              <a:lnSpc>
                <a:spcPct val="90000"/>
              </a:lnSpc>
            </a:pPr>
            <a:endParaRPr lang="en-US" dirty="0">
              <a:ea typeface="MS PGothic" charset="0"/>
              <a:cs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r>
              <a:rPr lang="en-US" b="1" i="1">
                <a:ea typeface="MS PGothic" charset="0"/>
                <a:cs typeface="MS PGothic" charset="0"/>
              </a:rPr>
              <a:t>Lecture tip:</a:t>
            </a:r>
          </a:p>
          <a:p>
            <a:r>
              <a:rPr lang="en-US">
                <a:ea typeface="MS PGothic" charset="0"/>
                <a:cs typeface="MS PGothic" charset="0"/>
              </a:rPr>
              <a:t>First, state the general rules (listed on the PowerPoint slide above), and then show the figures on next slide.</a:t>
            </a:r>
          </a:p>
          <a:p>
            <a:endParaRPr lang="en-US" b="1" i="1">
              <a:ea typeface="MS PGothic" charset="0"/>
              <a:cs typeface="MS PGothic" charset="0"/>
            </a:endParaRPr>
          </a:p>
          <a:p>
            <a:endParaRPr lang="en-US" b="1" i="1">
              <a:ea typeface="MS PGothic" charset="0"/>
              <a:cs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Lecture notes:</a:t>
            </a:r>
          </a:p>
          <a:p>
            <a:endParaRPr lang="en-US" dirty="0">
              <a:ea typeface="MS PGothic" charset="0"/>
              <a:cs typeface="MS PGothic" charset="0"/>
            </a:endParaRPr>
          </a:p>
          <a:p>
            <a:r>
              <a:rPr lang="en-US" dirty="0">
                <a:ea typeface="MS PGothic" charset="0"/>
                <a:cs typeface="MS PGothic" charset="0"/>
              </a:rPr>
              <a:t>Recall the conditions necessary for a firm to be able to price discriminate:</a:t>
            </a:r>
          </a:p>
          <a:p>
            <a:pPr marL="171450" indent="-171450">
              <a:buFont typeface="Arial" charset="0"/>
              <a:buChar char="•"/>
            </a:pPr>
            <a:r>
              <a:rPr lang="en-US" dirty="0">
                <a:ea typeface="MS PGothic" charset="0"/>
                <a:cs typeface="MS PGothic" charset="0"/>
              </a:rPr>
              <a:t>Market power—price maker</a:t>
            </a:r>
          </a:p>
          <a:p>
            <a:pPr marL="171450" indent="-171450">
              <a:buFont typeface="Arial" charset="0"/>
              <a:buChar char="•"/>
            </a:pPr>
            <a:r>
              <a:rPr lang="en-US" dirty="0">
                <a:ea typeface="MS PGothic" charset="0"/>
                <a:cs typeface="MS PGothic" charset="0"/>
              </a:rPr>
              <a:t>Ability to separate consumers based on willingness to pay</a:t>
            </a:r>
          </a:p>
          <a:p>
            <a:pPr marL="171450" indent="-171450">
              <a:buFont typeface="Arial" charset="0"/>
              <a:buChar char="•"/>
            </a:pPr>
            <a:r>
              <a:rPr lang="en-US" dirty="0">
                <a:ea typeface="MS PGothic" charset="0"/>
                <a:cs typeface="MS PGothic" charset="0"/>
              </a:rPr>
              <a:t>Have to be able to prevent resale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b="1" i="1" dirty="0">
                <a:ea typeface="MS PGothic" charset="0"/>
                <a:cs typeface="MS PGothic" charset="0"/>
              </a:rPr>
              <a:t>Image: </a:t>
            </a:r>
            <a:r>
              <a:rPr lang="en-US" dirty="0">
                <a:ea typeface="MS PGothic" charset="0"/>
                <a:cs typeface="MS PGothic" charset="0"/>
              </a:rPr>
              <a:t>Animated Figure 12.3</a:t>
            </a:r>
          </a:p>
          <a:p>
            <a:pPr>
              <a:lnSpc>
                <a:spcPct val="90000"/>
              </a:lnSpc>
            </a:pPr>
            <a:endParaRPr lang="en-US" dirty="0">
              <a:ea typeface="MS PGothic" charset="0"/>
              <a:cs typeface="MS PGothic" charset="0"/>
            </a:endParaRPr>
          </a:p>
          <a:p>
            <a:pPr>
              <a:lnSpc>
                <a:spcPct val="90000"/>
              </a:lnSpc>
            </a:pPr>
            <a:r>
              <a:rPr lang="en-US" b="1" i="1" dirty="0">
                <a:ea typeface="MS PGothic" charset="0"/>
                <a:cs typeface="MS PGothic" charset="0"/>
              </a:rPr>
              <a:t>Lecture tip:</a:t>
            </a:r>
          </a:p>
          <a:p>
            <a:pPr>
              <a:lnSpc>
                <a:spcPct val="90000"/>
              </a:lnSpc>
            </a:pPr>
            <a:r>
              <a:rPr lang="en-US" dirty="0">
                <a:ea typeface="MS PGothic" charset="0"/>
                <a:cs typeface="MS PGothic" charset="0"/>
              </a:rPr>
              <a:t>First click:</a:t>
            </a:r>
          </a:p>
          <a:p>
            <a:pPr marL="171450" indent="-171450">
              <a:lnSpc>
                <a:spcPct val="90000"/>
              </a:lnSpc>
              <a:buFont typeface="Arial" charset="0"/>
              <a:buChar char="•"/>
            </a:pPr>
            <a:r>
              <a:rPr lang="en-US" dirty="0">
                <a:ea typeface="MS PGothic" charset="0"/>
                <a:cs typeface="MS PGothic" charset="0"/>
              </a:rPr>
              <a:t>Draws efficient scale in each diagram.</a:t>
            </a:r>
          </a:p>
          <a:p>
            <a:pPr>
              <a:lnSpc>
                <a:spcPct val="90000"/>
              </a:lnSpc>
            </a:pPr>
            <a:r>
              <a:rPr lang="en-US" dirty="0">
                <a:ea typeface="MS PGothic" charset="0"/>
                <a:cs typeface="MS PGothic" charset="0"/>
              </a:rPr>
              <a:t>Second click: </a:t>
            </a:r>
          </a:p>
          <a:p>
            <a:pPr marL="171450" indent="-171450">
              <a:lnSpc>
                <a:spcPct val="90000"/>
              </a:lnSpc>
              <a:buFont typeface="Arial" charset="0"/>
              <a:buChar char="•"/>
            </a:pPr>
            <a:r>
              <a:rPr lang="en-US" dirty="0">
                <a:ea typeface="MS PGothic" charset="0"/>
                <a:cs typeface="MS PGothic" charset="0"/>
              </a:rPr>
              <a:t>Labels excess capacity.</a:t>
            </a:r>
          </a:p>
          <a:p>
            <a:pPr>
              <a:lnSpc>
                <a:spcPct val="90000"/>
              </a:lnSpc>
            </a:pPr>
            <a:endParaRPr lang="en-US" dirty="0">
              <a:ea typeface="MS PGothic" charset="0"/>
              <a:cs typeface="MS PGothic" charset="0"/>
            </a:endParaRPr>
          </a:p>
          <a:p>
            <a:endParaRPr lang="en-US" dirty="0">
              <a:ea typeface="MS PGothic" charset="0"/>
              <a:cs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r>
              <a:rPr lang="en-US" b="1" i="1">
                <a:ea typeface="MS PGothic" charset="0"/>
                <a:cs typeface="MS PGothic" charset="0"/>
              </a:rPr>
              <a:t>Lecture notes:</a:t>
            </a:r>
          </a:p>
          <a:p>
            <a:r>
              <a:rPr lang="en-US">
                <a:latin typeface="Helvetica Neue" pitchFamily="-103" charset="0"/>
                <a:ea typeface="MS PGothic" charset="0"/>
                <a:cs typeface="MS PGothic" charset="0"/>
              </a:rPr>
              <a:t>Monopolistic competition produces less output at a higher price than perfect competition does. Graphically, you can see that due to the downward-sloping demand curve in monopolistic competition, the price = ATC at a higher point on the ATC curve.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Lecture notes:</a:t>
            </a:r>
          </a:p>
          <a:p>
            <a:endParaRPr lang="en-US" b="1" i="1" dirty="0">
              <a:ea typeface="MS PGothic" charset="0"/>
              <a:cs typeface="MS PGothic" charset="0"/>
            </a:endParaRPr>
          </a:p>
          <a:p>
            <a:r>
              <a:rPr lang="en-US" dirty="0">
                <a:ea typeface="MS PGothic" charset="0"/>
                <a:cs typeface="MS PGothic" charset="0"/>
              </a:rPr>
              <a:t>Inefficiency here can be thought of as:</a:t>
            </a:r>
          </a:p>
          <a:p>
            <a:pPr marL="171450" indent="-171450">
              <a:buFont typeface="Arial" charset="0"/>
              <a:buChar char="•"/>
            </a:pPr>
            <a:r>
              <a:rPr lang="en-US" dirty="0">
                <a:ea typeface="MS PGothic" charset="0"/>
                <a:cs typeface="MS PGothic" charset="0"/>
              </a:rPr>
              <a:t>Reduced number of transactions (compared to perfect competition)</a:t>
            </a:r>
          </a:p>
          <a:p>
            <a:pPr marL="171450" indent="-171450">
              <a:buFont typeface="Arial" charset="0"/>
              <a:buChar char="•"/>
            </a:pPr>
            <a:r>
              <a:rPr lang="en-US" dirty="0">
                <a:ea typeface="MS PGothic" charset="0"/>
                <a:cs typeface="MS PGothic" charset="0"/>
              </a:rPr>
              <a:t>Existence of DWL (compared to zero in perfect competition)</a:t>
            </a:r>
          </a:p>
          <a:p>
            <a:pPr marL="171450" indent="-171450">
              <a:buFont typeface="Arial" charset="0"/>
              <a:buChar char="•"/>
            </a:pPr>
            <a:r>
              <a:rPr lang="en-US" dirty="0">
                <a:ea typeface="MS PGothic" charset="0"/>
                <a:cs typeface="MS PGothic" charset="0"/>
              </a:rPr>
              <a:t>However, this inefficiency is small compared to monopoly inefficiency.</a:t>
            </a:r>
          </a:p>
          <a:p>
            <a:pPr>
              <a:buFontTx/>
              <a:buChar char="•"/>
            </a:pPr>
            <a:endParaRPr lang="en-US" dirty="0">
              <a:ea typeface="MS PGothic" charset="0"/>
              <a:cs typeface="MS PGothic" charset="0"/>
            </a:endParaRPr>
          </a:p>
          <a:p>
            <a:r>
              <a:rPr lang="en-US" dirty="0">
                <a:ea typeface="MS PGothic" charset="0"/>
                <a:cs typeface="MS PGothic" charset="0"/>
              </a:rPr>
              <a:t>On ATC:</a:t>
            </a:r>
          </a:p>
          <a:p>
            <a:pPr marL="171450" indent="-171450">
              <a:buFont typeface="Arial" charset="0"/>
              <a:buChar char="•"/>
            </a:pPr>
            <a:r>
              <a:rPr lang="en-US" dirty="0">
                <a:ea typeface="MS PGothic" charset="0"/>
                <a:cs typeface="MS PGothic" charset="0"/>
              </a:rPr>
              <a:t>All else being equal, it would be better to have firms decrease price and increase their output to reduce ATC.</a:t>
            </a:r>
          </a:p>
          <a:p>
            <a:r>
              <a:rPr lang="en-US" dirty="0">
                <a:ea typeface="MS PGothic" charset="0"/>
                <a:cs typeface="MS PGothic" charset="0"/>
              </a:rPr>
              <a:t> </a:t>
            </a:r>
          </a:p>
          <a:p>
            <a:r>
              <a:rPr lang="en-US" dirty="0">
                <a:ea typeface="MS PGothic" charset="0"/>
                <a:cs typeface="MS PGothic" charset="0"/>
              </a:rPr>
              <a:t>On MC:</a:t>
            </a:r>
          </a:p>
          <a:p>
            <a:pPr marL="171450" indent="-171450">
              <a:buFont typeface="Arial" charset="0"/>
              <a:buChar char="•"/>
            </a:pPr>
            <a:r>
              <a:rPr lang="en-US" dirty="0">
                <a:ea typeface="MS PGothic" charset="0"/>
                <a:cs typeface="MS PGothic" charset="0"/>
              </a:rPr>
              <a:t>Consumers would also benefit if the firms cut price and reduced the markup.</a:t>
            </a:r>
          </a:p>
          <a:p>
            <a:r>
              <a:rPr lang="en-US" dirty="0">
                <a:ea typeface="MS PGothic" charset="0"/>
                <a:cs typeface="MS PGothic" charset="0"/>
              </a:rPr>
              <a:t> </a:t>
            </a:r>
          </a:p>
          <a:p>
            <a:r>
              <a:rPr lang="en-US" dirty="0">
                <a:ea typeface="MS PGothic" charset="0"/>
                <a:cs typeface="MS PGothic" charset="0"/>
              </a:rPr>
              <a:t>Cutting prices and expanding output are not practical since monopolistically competitive firms have no incentive to do so because that would reduce profits.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Lecture notes:</a:t>
            </a:r>
          </a:p>
          <a:p>
            <a:r>
              <a:rPr lang="en-US" dirty="0">
                <a:ea typeface="MS PGothic" charset="0"/>
                <a:cs typeface="MS PGothic" charset="0"/>
              </a:rPr>
              <a:t>In monopoly, we discussed how governments often intervene. </a:t>
            </a:r>
          </a:p>
          <a:p>
            <a:endParaRPr lang="en-US" dirty="0" smtClean="0">
              <a:ea typeface="MS PGothic" charset="0"/>
              <a:cs typeface="MS PGothic" charset="0"/>
            </a:endParaRPr>
          </a:p>
          <a:p>
            <a:r>
              <a:rPr lang="en-US" dirty="0" smtClean="0">
                <a:ea typeface="MS PGothic" charset="0"/>
                <a:cs typeface="MS PGothic" charset="0"/>
              </a:rPr>
              <a:t>Could </a:t>
            </a:r>
            <a:r>
              <a:rPr lang="en-US" dirty="0">
                <a:ea typeface="MS PGothic" charset="0"/>
                <a:cs typeface="MS PGothic" charset="0"/>
              </a:rPr>
              <a:t>that also work with monopolistic competition?  </a:t>
            </a:r>
          </a:p>
          <a:p>
            <a:pPr marL="171450" indent="-171450">
              <a:buFont typeface="Arial" charset="0"/>
              <a:buChar char="•"/>
            </a:pPr>
            <a:r>
              <a:rPr lang="en-US" dirty="0">
                <a:ea typeface="MS PGothic" charset="0"/>
                <a:cs typeface="MS PGothic" charset="0"/>
              </a:rPr>
              <a:t>Probably not.  </a:t>
            </a:r>
          </a:p>
          <a:p>
            <a:pPr marL="171450" indent="-171450">
              <a:buFont typeface="Arial" charset="0"/>
              <a:buChar char="•"/>
            </a:pPr>
            <a:r>
              <a:rPr lang="en-US" dirty="0">
                <a:ea typeface="MS PGothic" charset="0"/>
                <a:cs typeface="MS PGothic" charset="0"/>
              </a:rPr>
              <a:t>The problems of inefficiency, market power, and high prices </a:t>
            </a:r>
            <a:r>
              <a:rPr lang="en-US" dirty="0" err="1">
                <a:ea typeface="MS PGothic" charset="0"/>
                <a:cs typeface="MS PGothic" charset="0"/>
              </a:rPr>
              <a:t>aren</a:t>
            </a:r>
            <a:r>
              <a:rPr lang="ja-JP" altLang="en-US" dirty="0">
                <a:ea typeface="MS PGothic" charset="0"/>
                <a:cs typeface="MS PGothic" charset="0"/>
              </a:rPr>
              <a:t>’</a:t>
            </a:r>
            <a:r>
              <a:rPr lang="en-US" altLang="ja-JP" dirty="0">
                <a:ea typeface="MS PGothic" charset="0"/>
                <a:cs typeface="MS PGothic" charset="0"/>
              </a:rPr>
              <a:t>t as big of an issue here.  </a:t>
            </a:r>
          </a:p>
          <a:p>
            <a:pPr marL="171450" indent="-171450">
              <a:buFont typeface="Arial" charset="0"/>
              <a:buChar char="•"/>
            </a:pPr>
            <a:r>
              <a:rPr lang="en-US" altLang="ja-JP" dirty="0">
                <a:ea typeface="MS PGothic" charset="0"/>
                <a:cs typeface="MS PGothic" charset="0"/>
              </a:rPr>
              <a:t>In fact, intervention may make things </a:t>
            </a:r>
            <a:r>
              <a:rPr lang="en-US" altLang="ja-JP" i="1" dirty="0">
                <a:ea typeface="MS PGothic" charset="0"/>
                <a:cs typeface="MS PGothic" charset="0"/>
              </a:rPr>
              <a:t>worse</a:t>
            </a:r>
            <a:r>
              <a:rPr lang="en-US" altLang="ja-JP" dirty="0">
                <a:ea typeface="MS PGothic" charset="0"/>
                <a:cs typeface="MS PGothic" charset="0"/>
              </a:rPr>
              <a:t>.</a:t>
            </a:r>
            <a:endParaRPr lang="en-US" dirty="0">
              <a:ea typeface="MS PGothic" charset="0"/>
              <a:cs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Lecture notes:</a:t>
            </a:r>
          </a:p>
          <a:p>
            <a:endParaRPr lang="en-US" dirty="0">
              <a:latin typeface="Helvetica Neue" pitchFamily="-103" charset="0"/>
              <a:ea typeface="MS PGothic" charset="0"/>
              <a:cs typeface="MS PGothic" charset="0"/>
            </a:endParaRPr>
          </a:p>
          <a:p>
            <a:pPr marL="171450" indent="-171450">
              <a:buFont typeface="Arial" charset="0"/>
              <a:buChar char="•"/>
            </a:pPr>
            <a:r>
              <a:rPr lang="en-US" dirty="0">
                <a:latin typeface="Helvetica Neue" pitchFamily="-103" charset="0"/>
                <a:ea typeface="MS PGothic" charset="0"/>
                <a:cs typeface="MS PGothic" charset="0"/>
              </a:rPr>
              <a:t>Not all monopolistic firms have the same amount of differentiation</a:t>
            </a:r>
            <a:r>
              <a:rPr lang="en-US" dirty="0">
                <a:ea typeface="MS PGothic" charset="0"/>
                <a:cs typeface="MS PGothic" charset="0"/>
              </a:rPr>
              <a:t>.</a:t>
            </a:r>
          </a:p>
          <a:p>
            <a:pPr marL="171450" indent="-171450">
              <a:buFont typeface="Arial" charset="0"/>
              <a:buChar char="•"/>
            </a:pPr>
            <a:r>
              <a:rPr lang="en-US" dirty="0">
                <a:ea typeface="MS PGothic" charset="0"/>
                <a:cs typeface="MS PGothic" charset="0"/>
              </a:rPr>
              <a:t>Some firms sell products that are very close substitutes to their competitors</a:t>
            </a:r>
            <a:r>
              <a:rPr lang="ja-JP" altLang="en-US" dirty="0">
                <a:ea typeface="MS PGothic" charset="0"/>
                <a:cs typeface="MS PGothic" charset="0"/>
              </a:rPr>
              <a:t>’</a:t>
            </a:r>
            <a:r>
              <a:rPr lang="en-US" altLang="ja-JP" dirty="0">
                <a:ea typeface="MS PGothic" charset="0"/>
                <a:cs typeface="MS PGothic" charset="0"/>
              </a:rPr>
              <a:t> products. </a:t>
            </a:r>
          </a:p>
          <a:p>
            <a:pPr marL="628650" lvl="1" indent="-171450">
              <a:buFont typeface="Arial" charset="0"/>
              <a:buChar char="•"/>
            </a:pPr>
            <a:r>
              <a:rPr lang="en-US" altLang="ja-JP" dirty="0">
                <a:ea typeface="MS PGothic" charset="0"/>
                <a:cs typeface="MS PGothic" charset="0"/>
              </a:rPr>
              <a:t>Think about various pizza brands; most are pretty similar.</a:t>
            </a:r>
          </a:p>
          <a:p>
            <a:pPr marL="171450" indent="-171450">
              <a:buFont typeface="Arial" charset="0"/>
              <a:buChar char="•"/>
            </a:pPr>
            <a:r>
              <a:rPr lang="en-US" dirty="0">
                <a:ea typeface="MS PGothic" charset="0"/>
                <a:cs typeface="MS PGothic" charset="0"/>
              </a:rPr>
              <a:t>Other firms sell a product that is very differentiated but still somewhat substitutable with a competitor</a:t>
            </a:r>
            <a:r>
              <a:rPr lang="ja-JP" altLang="en-US" dirty="0">
                <a:ea typeface="MS PGothic" charset="0"/>
                <a:cs typeface="MS PGothic" charset="0"/>
              </a:rPr>
              <a:t>’</a:t>
            </a:r>
            <a:r>
              <a:rPr lang="en-US" altLang="ja-JP" dirty="0">
                <a:ea typeface="MS PGothic" charset="0"/>
                <a:cs typeface="MS PGothic" charset="0"/>
              </a:rPr>
              <a:t>s product.  </a:t>
            </a:r>
          </a:p>
          <a:p>
            <a:pPr marL="628650" lvl="1" indent="-171450">
              <a:buFont typeface="Arial" charset="0"/>
              <a:buChar char="•"/>
            </a:pPr>
            <a:r>
              <a:rPr lang="en-US" altLang="ja-JP" dirty="0">
                <a:ea typeface="MS PGothic" charset="0"/>
                <a:cs typeface="MS PGothic" charset="0"/>
              </a:rPr>
              <a:t>This can be said about various clothing stores (Abercrombie &amp; Fitch versus Old Navy).</a:t>
            </a:r>
          </a:p>
          <a:p>
            <a:pPr marL="628650" lvl="1" indent="-171450">
              <a:buFont typeface="Arial" charset="0"/>
              <a:buChar char="•"/>
            </a:pPr>
            <a:r>
              <a:rPr lang="en-US" dirty="0">
                <a:latin typeface="Helvetica Neue" pitchFamily="-103" charset="0"/>
                <a:ea typeface="MS PGothic" charset="0"/>
                <a:cs typeface="MS PGothic" charset="0"/>
              </a:rPr>
              <a:t>Abercrombie &amp; Fitch is highly differentiated with a higher markup.</a:t>
            </a:r>
          </a:p>
          <a:p>
            <a:pPr marL="628650" lvl="1" indent="-171450">
              <a:buFont typeface="Arial" charset="0"/>
              <a:buChar char="•"/>
            </a:pPr>
            <a:r>
              <a:rPr lang="en-US" dirty="0" err="1">
                <a:latin typeface="Helvetica Neue" pitchFamily="-103" charset="0"/>
                <a:ea typeface="MS PGothic" charset="0"/>
                <a:cs typeface="MS PGothic" charset="0"/>
              </a:rPr>
              <a:t>T.J.Maxx</a:t>
            </a:r>
            <a:r>
              <a:rPr lang="en-US" dirty="0">
                <a:latin typeface="Helvetica Neue" pitchFamily="-103" charset="0"/>
                <a:ea typeface="MS PGothic" charset="0"/>
                <a:cs typeface="MS PGothic" charset="0"/>
              </a:rPr>
              <a:t>, Ross, and other </a:t>
            </a:r>
            <a:r>
              <a:rPr lang="ja-JP" altLang="en-US" dirty="0">
                <a:latin typeface="Helvetica Neue" pitchFamily="-103" charset="0"/>
                <a:ea typeface="MS PGothic" charset="0"/>
                <a:cs typeface="MS PGothic" charset="0"/>
              </a:rPr>
              <a:t>“</a:t>
            </a:r>
            <a:r>
              <a:rPr lang="en-US" altLang="ja-JP" dirty="0">
                <a:latin typeface="Helvetica Neue" pitchFamily="-103" charset="0"/>
                <a:ea typeface="MS PGothic" charset="0"/>
                <a:cs typeface="MS PGothic" charset="0"/>
              </a:rPr>
              <a:t>lower</a:t>
            </a:r>
            <a:r>
              <a:rPr lang="ja-JP" altLang="en-US" dirty="0">
                <a:latin typeface="Helvetica Neue" pitchFamily="-103" charset="0"/>
                <a:ea typeface="MS PGothic" charset="0"/>
                <a:cs typeface="MS PGothic" charset="0"/>
              </a:rPr>
              <a:t>”</a:t>
            </a:r>
            <a:r>
              <a:rPr lang="en-US" altLang="ja-JP" dirty="0">
                <a:latin typeface="Helvetica Neue" pitchFamily="-103" charset="0"/>
                <a:ea typeface="MS PGothic" charset="0"/>
                <a:cs typeface="MS PGothic" charset="0"/>
              </a:rPr>
              <a:t>-end stores </a:t>
            </a:r>
            <a:r>
              <a:rPr lang="en-US" altLang="ja-JP" dirty="0" err="1">
                <a:latin typeface="Helvetica Neue" pitchFamily="-103" charset="0"/>
                <a:ea typeface="MS PGothic" charset="0"/>
                <a:cs typeface="MS PGothic" charset="0"/>
              </a:rPr>
              <a:t>aren</a:t>
            </a:r>
            <a:r>
              <a:rPr lang="ja-JP" altLang="en-US" dirty="0">
                <a:latin typeface="Helvetica Neue" pitchFamily="-103" charset="0"/>
                <a:ea typeface="MS PGothic" charset="0"/>
                <a:cs typeface="MS PGothic" charset="0"/>
              </a:rPr>
              <a:t>’</a:t>
            </a:r>
            <a:r>
              <a:rPr lang="en-US" altLang="ja-JP" dirty="0">
                <a:latin typeface="Helvetica Neue" pitchFamily="-103" charset="0"/>
                <a:ea typeface="MS PGothic" charset="0"/>
                <a:cs typeface="MS PGothic" charset="0"/>
              </a:rPr>
              <a:t>t as differentiated</a:t>
            </a:r>
            <a:r>
              <a:rPr lang="en-US" altLang="ja-JP" dirty="0" smtClean="0">
                <a:latin typeface="Helvetica Neue" pitchFamily="-103" charset="0"/>
                <a:ea typeface="MS PGothic" charset="0"/>
                <a:cs typeface="MS PGothic" charset="0"/>
              </a:rPr>
              <a:t>.</a:t>
            </a:r>
          </a:p>
          <a:p>
            <a:pPr marL="628650" lvl="1" indent="-171450">
              <a:buFont typeface="Arial" charset="0"/>
              <a:buChar char="•"/>
            </a:pPr>
            <a:endParaRPr lang="en-US" dirty="0" smtClean="0">
              <a:latin typeface="Helvetica Neue" pitchFamily="-103" charset="0"/>
              <a:ea typeface="MS PGothic" charset="0"/>
              <a:cs typeface="MS PGothic" charset="0"/>
            </a:endParaRPr>
          </a:p>
          <a:p>
            <a:pPr marL="0" lvl="0" indent="0">
              <a:buFont typeface="Arial" charset="0"/>
              <a:buNone/>
            </a:pPr>
            <a:r>
              <a:rPr lang="en-US" dirty="0" smtClean="0">
                <a:latin typeface="Helvetica Neue" pitchFamily="-103" charset="0"/>
                <a:ea typeface="MS PGothic" charset="0"/>
                <a:cs typeface="MS PGothic" charset="0"/>
              </a:rPr>
              <a:t>[Urban Outfitters: © Jen Grantham/</a:t>
            </a:r>
            <a:r>
              <a:rPr lang="en-US" dirty="0" err="1" smtClean="0">
                <a:latin typeface="Helvetica Neue" pitchFamily="-103" charset="0"/>
                <a:ea typeface="MS PGothic" charset="0"/>
                <a:cs typeface="MS PGothic" charset="0"/>
              </a:rPr>
              <a:t>iStockphoto.com</a:t>
            </a:r>
            <a:r>
              <a:rPr lang="en-US" dirty="0" smtClean="0">
                <a:latin typeface="Helvetica Neue" pitchFamily="-103" charset="0"/>
                <a:ea typeface="MS PGothic" charset="0"/>
                <a:cs typeface="MS PGothic" charset="0"/>
              </a:rPr>
              <a:t>; Hollister: © </a:t>
            </a:r>
            <a:r>
              <a:rPr lang="en-US" dirty="0" err="1" smtClean="0">
                <a:latin typeface="Helvetica Neue" pitchFamily="-103" charset="0"/>
                <a:ea typeface="MS PGothic" charset="0"/>
                <a:cs typeface="MS PGothic" charset="0"/>
              </a:rPr>
              <a:t>TravelCollection</a:t>
            </a:r>
            <a:r>
              <a:rPr lang="en-US" dirty="0" smtClean="0">
                <a:latin typeface="Helvetica Neue" pitchFamily="-103" charset="0"/>
                <a:ea typeface="MS PGothic" charset="0"/>
                <a:cs typeface="MS PGothic" charset="0"/>
              </a:rPr>
              <a:t>/</a:t>
            </a:r>
            <a:r>
              <a:rPr lang="en-US" dirty="0" err="1" smtClean="0">
                <a:latin typeface="Helvetica Neue" pitchFamily="-103" charset="0"/>
                <a:ea typeface="MS PGothic" charset="0"/>
                <a:cs typeface="MS PGothic" charset="0"/>
              </a:rPr>
              <a:t>Alamy</a:t>
            </a:r>
            <a:r>
              <a:rPr lang="en-US" dirty="0" smtClean="0">
                <a:latin typeface="Helvetica Neue" pitchFamily="-103" charset="0"/>
                <a:ea typeface="MS PGothic" charset="0"/>
                <a:cs typeface="MS PGothic" charset="0"/>
              </a:rPr>
              <a:t> Stock Photo; Dominos: © Steve Shepard/</a:t>
            </a:r>
            <a:r>
              <a:rPr lang="en-US" dirty="0" err="1" smtClean="0">
                <a:latin typeface="Helvetica Neue" pitchFamily="-103" charset="0"/>
                <a:ea typeface="MS PGothic" charset="0"/>
                <a:cs typeface="MS PGothic" charset="0"/>
              </a:rPr>
              <a:t>iStockphoto.com</a:t>
            </a:r>
            <a:r>
              <a:rPr lang="en-US" dirty="0" smtClean="0">
                <a:latin typeface="Helvetica Neue" pitchFamily="-103" charset="0"/>
                <a:ea typeface="MS PGothic" charset="0"/>
                <a:cs typeface="MS PGothic" charset="0"/>
              </a:rPr>
              <a:t>; Pizza Hut: © Steve Shepard/</a:t>
            </a:r>
            <a:r>
              <a:rPr lang="en-US" dirty="0" err="1" smtClean="0">
                <a:latin typeface="Helvetica Neue" pitchFamily="-103" charset="0"/>
                <a:ea typeface="MS PGothic" charset="0"/>
                <a:cs typeface="MS PGothic" charset="0"/>
              </a:rPr>
              <a:t>iStockphoto.com</a:t>
            </a:r>
            <a:r>
              <a:rPr lang="en-US" dirty="0" smtClean="0">
                <a:latin typeface="Helvetica Neue" pitchFamily="-103" charset="0"/>
                <a:ea typeface="MS PGothic" charset="0"/>
                <a:cs typeface="MS PGothic" charset="0"/>
              </a:rPr>
              <a:t>]</a:t>
            </a:r>
            <a:endParaRPr lang="en-US" dirty="0">
              <a:latin typeface="Helvetica Neue" pitchFamily="-103" charset="0"/>
              <a:ea typeface="MS PGothic" charset="0"/>
              <a:cs typeface="MS PGothic" charset="0"/>
            </a:endParaRPr>
          </a:p>
          <a:p>
            <a:endParaRPr lang="en-US" dirty="0">
              <a:latin typeface="Helvetica Neue" pitchFamily="-103" charset="0"/>
              <a:ea typeface="MS PGothic" charset="0"/>
              <a:cs typeface="MS PGothic" charset="0"/>
            </a:endParaRPr>
          </a:p>
          <a:p>
            <a:endParaRPr lang="en-US" dirty="0">
              <a:latin typeface="Helvetica Neue" pitchFamily="-103" charset="0"/>
              <a:ea typeface="MS PGothic" charset="0"/>
              <a:cs typeface="MS PGothic"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endParaRPr lang="en-US">
              <a:ea typeface="MS PGothic" charset="0"/>
              <a:cs typeface="MS PGothic"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b="1" i="1" dirty="0">
                <a:ea typeface="MS PGothic" charset="0"/>
                <a:cs typeface="MS PGothic" charset="0"/>
              </a:rPr>
              <a:t>Image: </a:t>
            </a:r>
            <a:r>
              <a:rPr lang="en-US" dirty="0">
                <a:ea typeface="MS PGothic" charset="0"/>
                <a:cs typeface="MS PGothic" charset="0"/>
              </a:rPr>
              <a:t>Animated Figure 12.4</a:t>
            </a:r>
          </a:p>
          <a:p>
            <a:pPr>
              <a:lnSpc>
                <a:spcPct val="80000"/>
              </a:lnSpc>
            </a:pPr>
            <a:endParaRPr lang="en-US" dirty="0">
              <a:ea typeface="MS PGothic" charset="0"/>
              <a:cs typeface="MS PGothic" charset="0"/>
            </a:endParaRPr>
          </a:p>
          <a:p>
            <a:pPr>
              <a:lnSpc>
                <a:spcPct val="80000"/>
              </a:lnSpc>
            </a:pPr>
            <a:r>
              <a:rPr lang="en-US" b="1" i="1" dirty="0">
                <a:ea typeface="MS PGothic" charset="0"/>
                <a:cs typeface="MS PGothic" charset="0"/>
              </a:rPr>
              <a:t>Lecture notes:</a:t>
            </a:r>
          </a:p>
          <a:p>
            <a:pPr>
              <a:lnSpc>
                <a:spcPct val="80000"/>
              </a:lnSpc>
            </a:pPr>
            <a:r>
              <a:rPr lang="en-US" dirty="0">
                <a:ea typeface="MS PGothic" charset="0"/>
                <a:cs typeface="MS PGothic" charset="0"/>
              </a:rPr>
              <a:t>Before clicking through the slide, ask students how to draw the demand curves in each situation.</a:t>
            </a:r>
          </a:p>
          <a:p>
            <a:pPr>
              <a:lnSpc>
                <a:spcPct val="80000"/>
              </a:lnSpc>
            </a:pPr>
            <a:endParaRPr lang="en-US" dirty="0">
              <a:ea typeface="MS PGothic" charset="0"/>
              <a:cs typeface="MS PGothic" charset="0"/>
            </a:endParaRPr>
          </a:p>
          <a:p>
            <a:pPr>
              <a:lnSpc>
                <a:spcPct val="80000"/>
              </a:lnSpc>
            </a:pPr>
            <a:r>
              <a:rPr lang="en-US" dirty="0">
                <a:ea typeface="MS PGothic" charset="0"/>
                <a:cs typeface="MS PGothic" charset="0"/>
              </a:rPr>
              <a:t>First click:</a:t>
            </a:r>
          </a:p>
          <a:p>
            <a:pPr marL="171450" indent="-171450">
              <a:lnSpc>
                <a:spcPct val="80000"/>
              </a:lnSpc>
              <a:buFont typeface="Arial" charset="0"/>
              <a:buChar char="•"/>
            </a:pPr>
            <a:r>
              <a:rPr lang="en-US" dirty="0">
                <a:ea typeface="MS PGothic" charset="0"/>
                <a:cs typeface="MS PGothic" charset="0"/>
              </a:rPr>
              <a:t>If there is a high degree of product differentiation, the demand curve will be relatively inelastic or steep.</a:t>
            </a:r>
          </a:p>
          <a:p>
            <a:pPr marL="171450" indent="-171450">
              <a:lnSpc>
                <a:spcPct val="80000"/>
              </a:lnSpc>
              <a:buFont typeface="Arial" charset="0"/>
              <a:buChar char="•"/>
            </a:pPr>
            <a:r>
              <a:rPr lang="en-US" dirty="0">
                <a:ea typeface="MS PGothic" charset="0"/>
                <a:cs typeface="MS PGothic" charset="0"/>
              </a:rPr>
              <a:t>Firm A enjoys </a:t>
            </a:r>
            <a:r>
              <a:rPr lang="en-US" i="1" dirty="0">
                <a:ea typeface="MS PGothic" charset="0"/>
                <a:cs typeface="MS PGothic" charset="0"/>
              </a:rPr>
              <a:t>significant differentiation</a:t>
            </a:r>
            <a:r>
              <a:rPr lang="en-US" dirty="0">
                <a:ea typeface="MS PGothic" charset="0"/>
                <a:cs typeface="MS PGothic" charset="0"/>
              </a:rPr>
              <a:t>. </a:t>
            </a:r>
          </a:p>
          <a:p>
            <a:pPr marL="171450" indent="-171450">
              <a:lnSpc>
                <a:spcPct val="80000"/>
              </a:lnSpc>
              <a:buFont typeface="Arial" charset="0"/>
              <a:buChar char="•"/>
            </a:pPr>
            <a:r>
              <a:rPr lang="en-US" dirty="0">
                <a:ea typeface="MS PGothic" charset="0"/>
                <a:cs typeface="MS PGothic" charset="0"/>
              </a:rPr>
              <a:t>The firm has an especially attractive location, style, type, or quality of product that is in </a:t>
            </a:r>
            <a:r>
              <a:rPr lang="en-US" i="1" dirty="0">
                <a:ea typeface="MS PGothic" charset="0"/>
                <a:cs typeface="MS PGothic" charset="0"/>
              </a:rPr>
              <a:t>high demand </a:t>
            </a:r>
            <a:r>
              <a:rPr lang="en-US" dirty="0">
                <a:ea typeface="MS PGothic" charset="0"/>
                <a:cs typeface="MS PGothic" charset="0"/>
              </a:rPr>
              <a:t>among consumers, and it is not easily replicated by competitors. </a:t>
            </a:r>
          </a:p>
          <a:p>
            <a:pPr marL="171450" indent="-171450">
              <a:lnSpc>
                <a:spcPct val="80000"/>
              </a:lnSpc>
              <a:buFont typeface="Arial" charset="0"/>
              <a:buChar char="•"/>
            </a:pPr>
            <a:r>
              <a:rPr lang="en-US" dirty="0">
                <a:ea typeface="MS PGothic" charset="0"/>
                <a:cs typeface="MS PGothic" charset="0"/>
              </a:rPr>
              <a:t>H&amp;M, Urban Outfitters, and Abercrombie &amp; Fitch are good examples.</a:t>
            </a:r>
          </a:p>
          <a:p>
            <a:r>
              <a:rPr lang="en-US" dirty="0">
                <a:ea typeface="MS PGothic" charset="0"/>
                <a:cs typeface="MS PGothic" charset="0"/>
              </a:rPr>
              <a:t>Second click:</a:t>
            </a:r>
          </a:p>
          <a:p>
            <a:pPr marL="171450" indent="-171450">
              <a:buFont typeface="Arial" charset="0"/>
              <a:buChar char="•"/>
            </a:pPr>
            <a:r>
              <a:rPr lang="en-US" dirty="0">
                <a:ea typeface="MS PGothic" charset="0"/>
                <a:cs typeface="MS PGothic" charset="0"/>
              </a:rPr>
              <a:t>If there is a low degree of product differentiation, the demand curve will be relatively elastic or flat.</a:t>
            </a:r>
          </a:p>
          <a:p>
            <a:pPr marL="171450" indent="-171450">
              <a:buFont typeface="Arial" charset="0"/>
              <a:buChar char="•"/>
            </a:pPr>
            <a:r>
              <a:rPr lang="en-US" dirty="0">
                <a:ea typeface="MS PGothic" charset="0"/>
                <a:cs typeface="MS PGothic" charset="0"/>
              </a:rPr>
              <a:t>Firm B sells a product that is only </a:t>
            </a:r>
            <a:r>
              <a:rPr lang="en-US" i="1" dirty="0">
                <a:ea typeface="MS PGothic" charset="0"/>
                <a:cs typeface="MS PGothic" charset="0"/>
              </a:rPr>
              <a:t>slightly different from its competitors’ products</a:t>
            </a:r>
            <a:r>
              <a:rPr lang="en-US" dirty="0">
                <a:ea typeface="MS PGothic" charset="0"/>
                <a:cs typeface="MS PGothic" charset="0"/>
              </a:rPr>
              <a:t>. </a:t>
            </a:r>
          </a:p>
          <a:p>
            <a:pPr marL="171450" indent="-171450">
              <a:buFont typeface="Arial" charset="0"/>
              <a:buChar char="•"/>
            </a:pPr>
            <a:r>
              <a:rPr lang="en-US" dirty="0" err="1">
                <a:ea typeface="MS PGothic" charset="0"/>
                <a:cs typeface="MS PGothic" charset="0"/>
              </a:rPr>
              <a:t>T.J.Maxx</a:t>
            </a:r>
            <a:r>
              <a:rPr lang="en-US" dirty="0">
                <a:ea typeface="MS PGothic" charset="0"/>
                <a:cs typeface="MS PGothic" charset="0"/>
              </a:rPr>
              <a:t>, Ross, and Marshalls are three companies that primarily sell discounted clothes. </a:t>
            </a:r>
          </a:p>
          <a:p>
            <a:pPr>
              <a:lnSpc>
                <a:spcPct val="80000"/>
              </a:lnSpc>
            </a:pPr>
            <a:r>
              <a:rPr lang="en-US" dirty="0">
                <a:ea typeface="MS PGothic" charset="0"/>
                <a:cs typeface="MS PGothic" charset="0"/>
              </a:rPr>
              <a:t>Third click:</a:t>
            </a:r>
          </a:p>
          <a:p>
            <a:pPr marL="171450" indent="-171450">
              <a:lnSpc>
                <a:spcPct val="80000"/>
              </a:lnSpc>
              <a:buFont typeface="Arial" charset="0"/>
              <a:buChar char="•"/>
            </a:pPr>
            <a:r>
              <a:rPr lang="en-US" dirty="0">
                <a:ea typeface="MS PGothic" charset="0"/>
                <a:cs typeface="MS PGothic" charset="0"/>
              </a:rPr>
              <a:t>Labels LR equilibrium points for each firm.</a:t>
            </a:r>
          </a:p>
          <a:p>
            <a:pPr marL="171450" indent="-171450">
              <a:lnSpc>
                <a:spcPct val="80000"/>
              </a:lnSpc>
              <a:buFont typeface="Arial" charset="0"/>
              <a:buChar char="•"/>
            </a:pPr>
            <a:r>
              <a:rPr lang="en-US" dirty="0">
                <a:ea typeface="MS PGothic" charset="0"/>
                <a:cs typeface="MS PGothic" charset="0"/>
              </a:rPr>
              <a:t>In the long run, the firms earn zero economic profit, so the ATC curve is tangent to the demand curve.</a:t>
            </a:r>
          </a:p>
          <a:p>
            <a:pPr marL="171450" indent="-171450">
              <a:lnSpc>
                <a:spcPct val="80000"/>
              </a:lnSpc>
              <a:buFont typeface="Arial" charset="0"/>
              <a:buChar char="•"/>
            </a:pPr>
            <a:r>
              <a:rPr lang="en-US" dirty="0">
                <a:ea typeface="MS PGothic" charset="0"/>
                <a:cs typeface="MS PGothic" charset="0"/>
              </a:rPr>
              <a:t>At this point, ask students which firm operates with more excess capacity.</a:t>
            </a:r>
          </a:p>
          <a:p>
            <a:pPr>
              <a:lnSpc>
                <a:spcPct val="80000"/>
              </a:lnSpc>
            </a:pPr>
            <a:r>
              <a:rPr lang="en-US" dirty="0">
                <a:ea typeface="MS PGothic" charset="0"/>
                <a:cs typeface="MS PGothic" charset="0"/>
              </a:rPr>
              <a:t>Fourth click:</a:t>
            </a:r>
          </a:p>
          <a:p>
            <a:pPr marL="171450" indent="-171450">
              <a:lnSpc>
                <a:spcPct val="80000"/>
              </a:lnSpc>
              <a:buFont typeface="Arial" charset="0"/>
              <a:buChar char="•"/>
            </a:pPr>
            <a:r>
              <a:rPr lang="en-US" dirty="0">
                <a:ea typeface="MS PGothic" charset="0"/>
                <a:cs typeface="MS PGothic" charset="0"/>
              </a:rPr>
              <a:t>Firm A operates with a relatively large excess capacity.</a:t>
            </a:r>
          </a:p>
          <a:p>
            <a:pPr>
              <a:lnSpc>
                <a:spcPct val="80000"/>
              </a:lnSpc>
            </a:pPr>
            <a:r>
              <a:rPr lang="en-US" dirty="0">
                <a:ea typeface="MS PGothic" charset="0"/>
                <a:cs typeface="MS PGothic" charset="0"/>
              </a:rPr>
              <a:t>Fifth click:</a:t>
            </a:r>
          </a:p>
          <a:p>
            <a:pPr marL="171450" indent="-171450">
              <a:lnSpc>
                <a:spcPct val="80000"/>
              </a:lnSpc>
              <a:buFont typeface="Arial" charset="0"/>
              <a:buChar char="•"/>
            </a:pPr>
            <a:r>
              <a:rPr lang="en-US" dirty="0">
                <a:ea typeface="MS PGothic" charset="0"/>
                <a:cs typeface="MS PGothic" charset="0"/>
              </a:rPr>
              <a:t>Firm B operates with a relatively small excess capacity.</a:t>
            </a:r>
          </a:p>
          <a:p>
            <a:pPr>
              <a:lnSpc>
                <a:spcPct val="80000"/>
              </a:lnSpc>
              <a:buFontTx/>
              <a:buChar char="•"/>
            </a:pPr>
            <a:endParaRPr lang="en-US" dirty="0">
              <a:ea typeface="MS PGothic" charset="0"/>
              <a:cs typeface="MS PGothic" charset="0"/>
            </a:endParaRPr>
          </a:p>
          <a:p>
            <a:pPr>
              <a:lnSpc>
                <a:spcPct val="80000"/>
              </a:lnSpc>
            </a:pPr>
            <a:r>
              <a:rPr lang="en-US" dirty="0">
                <a:ea typeface="MS PGothic" charset="0"/>
                <a:cs typeface="MS PGothic" charset="0"/>
              </a:rPr>
              <a:t>What does this tell us?</a:t>
            </a:r>
          </a:p>
          <a:p>
            <a:pPr marL="171450" indent="-171450">
              <a:lnSpc>
                <a:spcPct val="80000"/>
              </a:lnSpc>
              <a:buFont typeface="Arial" charset="0"/>
              <a:buChar char="•"/>
            </a:pPr>
            <a:r>
              <a:rPr lang="en-US" dirty="0">
                <a:ea typeface="MS PGothic" charset="0"/>
                <a:cs typeface="MS PGothic" charset="0"/>
              </a:rPr>
              <a:t>The more the degree of product differentiation, the greater the markup and excess capacity.</a:t>
            </a:r>
          </a:p>
          <a:p>
            <a:pPr marL="171450" indent="-171450">
              <a:lnSpc>
                <a:spcPct val="80000"/>
              </a:lnSpc>
              <a:buFont typeface="Arial" charset="0"/>
              <a:buChar char="•"/>
            </a:pPr>
            <a:r>
              <a:rPr lang="en-US" dirty="0">
                <a:ea typeface="MS PGothic" charset="0"/>
                <a:cs typeface="MS PGothic" charset="0"/>
              </a:rPr>
              <a:t>The less the degree of product differentiation, the smaller the markup and excess capacity.</a:t>
            </a:r>
          </a:p>
          <a:p>
            <a:pPr marL="171450" indent="-171450">
              <a:lnSpc>
                <a:spcPct val="80000"/>
              </a:lnSpc>
              <a:buFont typeface="Arial" charset="0"/>
              <a:buChar char="•"/>
            </a:pPr>
            <a:r>
              <a:rPr lang="en-US" dirty="0">
                <a:ea typeface="MS PGothic" charset="0"/>
                <a:cs typeface="MS PGothic" charset="0"/>
              </a:rPr>
              <a:t>Does this say product differentiation is a bad thing</a:t>
            </a:r>
            <a:r>
              <a:rPr lang="en-US" dirty="0" smtClean="0">
                <a:ea typeface="MS PGothic" charset="0"/>
                <a:cs typeface="MS PGothic" charset="0"/>
              </a:rPr>
              <a:t>?</a:t>
            </a:r>
            <a:endParaRPr lang="en-US" dirty="0">
              <a:ea typeface="MS PGothic" charset="0"/>
              <a:cs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a:lstStyle/>
          <a:p>
            <a:r>
              <a:rPr lang="en-US" b="1" i="1" dirty="0">
                <a:ea typeface="MS PGothic" charset="0"/>
                <a:cs typeface="MS PGothic" charset="0"/>
              </a:rPr>
              <a:t>Real-world example: </a:t>
            </a:r>
            <a:r>
              <a:rPr lang="en-US" dirty="0">
                <a:ea typeface="MS PGothic" charset="0"/>
                <a:cs typeface="MS PGothic" charset="0"/>
              </a:rPr>
              <a:t>Is Inefficiency So Bad? (See Tip #428)</a:t>
            </a:r>
          </a:p>
          <a:p>
            <a:endParaRPr lang="en-US" dirty="0" smtClean="0">
              <a:ea typeface="MS PGothic" charset="0"/>
              <a:cs typeface="MS PGothic" charset="0"/>
            </a:endParaRPr>
          </a:p>
          <a:p>
            <a:r>
              <a:rPr lang="en-US" sz="1200" b="1" i="1" kern="1200" dirty="0" smtClean="0">
                <a:solidFill>
                  <a:schemeClr val="tx1"/>
                </a:solidFill>
                <a:effectLst/>
                <a:latin typeface="+mn-lt"/>
                <a:ea typeface="MS PGothic" pitchFamily="34" charset="-128"/>
                <a:cs typeface="MS PGothic" pitchFamily="34" charset="-128"/>
              </a:rPr>
              <a:t>Lecture tip:</a:t>
            </a:r>
            <a:endParaRPr lang="en-US" dirty="0" smtClean="0">
              <a:effectLst/>
            </a:endParaRPr>
          </a:p>
          <a:p>
            <a:r>
              <a:rPr lang="en-US" dirty="0" smtClean="0">
                <a:ea typeface="MS PGothic" charset="0"/>
                <a:cs typeface="MS PGothic" charset="0"/>
              </a:rPr>
              <a:t>Present </a:t>
            </a:r>
            <a:r>
              <a:rPr lang="en-US" dirty="0">
                <a:ea typeface="MS PGothic" charset="0"/>
                <a:cs typeface="MS PGothic" charset="0"/>
              </a:rPr>
              <a:t>these two scenarios (Scenario A, on this slide, and Scenario B, on the next slide) to your students, and ask which is preferable</a:t>
            </a:r>
            <a:r>
              <a:rPr lang="en-US" dirty="0" smtClean="0">
                <a:ea typeface="MS PGothic" charset="0"/>
                <a:cs typeface="MS PGothic" charset="0"/>
              </a:rPr>
              <a:t>.</a:t>
            </a:r>
          </a:p>
          <a:p>
            <a:endParaRPr lang="en-US" dirty="0" smtClean="0">
              <a:ea typeface="MS PGothic" charset="0"/>
              <a:cs typeface="MS PGothic" charset="0"/>
            </a:endParaRPr>
          </a:p>
          <a:p>
            <a:r>
              <a:rPr lang="en-US" dirty="0" smtClean="0">
                <a:ea typeface="MS PGothic" charset="0"/>
                <a:cs typeface="MS PGothic" charset="0"/>
              </a:rPr>
              <a:t>[© Steve Shepard/</a:t>
            </a:r>
            <a:r>
              <a:rPr lang="en-US" dirty="0" err="1" smtClean="0">
                <a:ea typeface="MS PGothic" charset="0"/>
                <a:cs typeface="MS PGothic" charset="0"/>
              </a:rPr>
              <a:t>iStockphoto.com</a:t>
            </a:r>
            <a:r>
              <a:rPr lang="en-US" dirty="0" smtClean="0">
                <a:ea typeface="MS PGothic" charset="0"/>
                <a:cs typeface="MS PGothic" charset="0"/>
              </a:rPr>
              <a:t>]</a:t>
            </a:r>
            <a:endParaRPr lang="en-US" dirty="0">
              <a:ea typeface="MS PGothic" charset="0"/>
              <a:cs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Real-world example: </a:t>
            </a:r>
            <a:r>
              <a:rPr lang="en-US" dirty="0">
                <a:ea typeface="MS PGothic" charset="0"/>
                <a:cs typeface="MS PGothic" charset="0"/>
              </a:rPr>
              <a:t>Is Inefficiency So Bad? (See Tip #428)</a:t>
            </a:r>
          </a:p>
          <a:p>
            <a:endParaRPr lang="en-US" b="1" i="1" dirty="0">
              <a:ea typeface="MS PGothic" charset="0"/>
              <a:cs typeface="MS PGothic" charset="0"/>
            </a:endParaRPr>
          </a:p>
          <a:p>
            <a:r>
              <a:rPr lang="en-US" b="1" i="1" dirty="0">
                <a:ea typeface="MS PGothic" charset="0"/>
                <a:cs typeface="MS PGothic" charset="0"/>
              </a:rPr>
              <a:t>Lecture notes:</a:t>
            </a:r>
            <a:endParaRPr lang="en-US" dirty="0">
              <a:latin typeface="Helvetica Neue" pitchFamily="-103" charset="0"/>
              <a:ea typeface="MS PGothic" charset="0"/>
              <a:cs typeface="MS PGothic" charset="0"/>
            </a:endParaRPr>
          </a:p>
          <a:p>
            <a:r>
              <a:rPr lang="en-US" dirty="0">
                <a:latin typeface="Helvetica Neue" pitchFamily="-103" charset="0"/>
                <a:ea typeface="MS PGothic" charset="0"/>
                <a:cs typeface="MS PGothic" charset="0"/>
              </a:rPr>
              <a:t>Situation A is meant to be perfectly competitive; Situation B, monopolistically competitive.</a:t>
            </a:r>
          </a:p>
          <a:p>
            <a:endParaRPr lang="en-US" dirty="0">
              <a:latin typeface="Helvetica Neue" pitchFamily="-103" charset="0"/>
              <a:ea typeface="MS PGothic" charset="0"/>
              <a:cs typeface="MS PGothic" charset="0"/>
            </a:endParaRPr>
          </a:p>
          <a:p>
            <a:r>
              <a:rPr lang="en-US" dirty="0">
                <a:latin typeface="Helvetica Neue" pitchFamily="-103" charset="0"/>
                <a:ea typeface="MS PGothic" charset="0"/>
                <a:cs typeface="MS PGothic" charset="0"/>
              </a:rPr>
              <a:t>Note that there is a tradeoff with product differentiation:</a:t>
            </a:r>
          </a:p>
          <a:p>
            <a:pPr marL="171450" indent="-171450">
              <a:buFont typeface="Arial" charset="0"/>
              <a:buChar char="•"/>
            </a:pPr>
            <a:r>
              <a:rPr lang="en-US" dirty="0">
                <a:latin typeface="Helvetica Neue" pitchFamily="-103" charset="0"/>
                <a:ea typeface="MS PGothic" charset="0"/>
                <a:cs typeface="MS PGothic" charset="0"/>
              </a:rPr>
              <a:t>Firms are able to charge higher prices, so all else being equal, consumers are worse off.</a:t>
            </a:r>
          </a:p>
          <a:p>
            <a:pPr marL="171450" indent="-171450">
              <a:buFont typeface="Arial" charset="0"/>
              <a:buChar char="•"/>
            </a:pPr>
            <a:r>
              <a:rPr lang="en-US" dirty="0">
                <a:latin typeface="Helvetica Neue" pitchFamily="-103" charset="0"/>
                <a:ea typeface="MS PGothic" charset="0"/>
                <a:cs typeface="MS PGothic" charset="0"/>
              </a:rPr>
              <a:t>But firms produce a good or service that better matches consumer tastes, so consumers are better off</a:t>
            </a:r>
            <a:r>
              <a:rPr lang="en-US" dirty="0" smtClean="0">
                <a:latin typeface="Helvetica Neue" pitchFamily="-103" charset="0"/>
                <a:ea typeface="MS PGothic" charset="0"/>
                <a:cs typeface="MS PGothic" charset="0"/>
              </a:rPr>
              <a:t>.</a:t>
            </a:r>
          </a:p>
          <a:p>
            <a:pPr marL="171450" indent="-171450">
              <a:buFont typeface="Arial" charset="0"/>
              <a:buChar char="•"/>
            </a:pPr>
            <a:endParaRPr lang="en-US" dirty="0" smtClean="0">
              <a:latin typeface="Helvetica Neue" pitchFamily="-103" charset="0"/>
              <a:ea typeface="MS PGothic" charset="0"/>
              <a:cs typeface="MS PGothic" charset="0"/>
            </a:endParaRPr>
          </a:p>
          <a:p>
            <a:pPr marL="0" indent="0">
              <a:buFont typeface="Arial" charset="0"/>
              <a:buNone/>
            </a:pPr>
            <a:r>
              <a:rPr lang="en-US" dirty="0" smtClean="0">
                <a:latin typeface="Helvetica Neue" pitchFamily="-103" charset="0"/>
                <a:ea typeface="MS PGothic" charset="0"/>
                <a:cs typeface="MS PGothic" charset="0"/>
              </a:rPr>
              <a:t>[Pizza Hut: © Steve Shepard/</a:t>
            </a:r>
            <a:r>
              <a:rPr lang="en-US" dirty="0" err="1" smtClean="0">
                <a:latin typeface="Helvetica Neue" pitchFamily="-103" charset="0"/>
                <a:ea typeface="MS PGothic" charset="0"/>
                <a:cs typeface="MS PGothic" charset="0"/>
              </a:rPr>
              <a:t>iStockphoto.com</a:t>
            </a:r>
            <a:r>
              <a:rPr lang="en-US" dirty="0" smtClean="0">
                <a:latin typeface="Helvetica Neue" pitchFamily="-103" charset="0"/>
                <a:ea typeface="MS PGothic" charset="0"/>
                <a:cs typeface="MS PGothic" charset="0"/>
              </a:rPr>
              <a:t>; Pizza: © </a:t>
            </a:r>
            <a:r>
              <a:rPr lang="en-US" dirty="0" err="1" smtClean="0">
                <a:latin typeface="Helvetica Neue" pitchFamily="-103" charset="0"/>
                <a:ea typeface="MS PGothic" charset="0"/>
                <a:cs typeface="MS PGothic" charset="0"/>
              </a:rPr>
              <a:t>Serafino</a:t>
            </a:r>
            <a:r>
              <a:rPr lang="en-US" dirty="0" smtClean="0">
                <a:latin typeface="Helvetica Neue" pitchFamily="-103" charset="0"/>
                <a:ea typeface="MS PGothic" charset="0"/>
                <a:cs typeface="MS PGothic" charset="0"/>
              </a:rPr>
              <a:t> </a:t>
            </a:r>
            <a:r>
              <a:rPr lang="en-US" dirty="0" err="1" smtClean="0">
                <a:latin typeface="Helvetica Neue" pitchFamily="-103" charset="0"/>
                <a:ea typeface="MS PGothic" charset="0"/>
                <a:cs typeface="MS PGothic" charset="0"/>
              </a:rPr>
              <a:t>Mozzo</a:t>
            </a:r>
            <a:r>
              <a:rPr lang="en-US" dirty="0" smtClean="0">
                <a:latin typeface="Helvetica Neue" pitchFamily="-103" charset="0"/>
                <a:ea typeface="MS PGothic" charset="0"/>
                <a:cs typeface="MS PGothic" charset="0"/>
              </a:rPr>
              <a:t>/</a:t>
            </a:r>
            <a:r>
              <a:rPr lang="en-US" dirty="0" err="1" smtClean="0">
                <a:latin typeface="Helvetica Neue" pitchFamily="-103" charset="0"/>
                <a:ea typeface="MS PGothic" charset="0"/>
                <a:cs typeface="MS PGothic" charset="0"/>
              </a:rPr>
              <a:t>iStockphoto</a:t>
            </a:r>
            <a:r>
              <a:rPr lang="en-US" dirty="0" smtClean="0">
                <a:latin typeface="Helvetica Neue" pitchFamily="-103" charset="0"/>
                <a:ea typeface="MS PGothic" charset="0"/>
                <a:cs typeface="MS PGothic" charset="0"/>
              </a:rPr>
              <a:t>]</a:t>
            </a:r>
          </a:p>
          <a:p>
            <a:pPr marL="0" indent="0">
              <a:buFont typeface="Arial" charset="0"/>
              <a:buNone/>
            </a:pPr>
            <a:endParaRPr lang="en-US" dirty="0">
              <a:latin typeface="Helvetica Neue" pitchFamily="-103" charset="0"/>
              <a:ea typeface="MS PGothic" charset="0"/>
              <a:cs typeface="MS PGothic" charset="0"/>
            </a:endParaRPr>
          </a:p>
          <a:p>
            <a:endParaRPr lang="en-US" dirty="0">
              <a:latin typeface="Helvetica Neue" pitchFamily="-103" charset="0"/>
              <a:ea typeface="MS PGothic" charset="0"/>
              <a:cs typeface="MS PGothic" charset="0"/>
            </a:endParaRPr>
          </a:p>
          <a:p>
            <a:endParaRPr lang="en-US" dirty="0">
              <a:latin typeface="Helvetica Neue" pitchFamily="-103" charset="0"/>
              <a:ea typeface="MS PGothic" charset="0"/>
              <a:cs typeface="MS PGothic"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“Economics in the Media</a:t>
            </a:r>
            <a:r>
              <a:rPr lang="en-US" b="1" i="1">
                <a:ea typeface="MS PGothic" charset="0"/>
                <a:cs typeface="MS PGothic" charset="0"/>
              </a:rPr>
              <a:t>” </a:t>
            </a:r>
            <a:r>
              <a:rPr lang="en-US" b="1" i="1" smtClean="0">
                <a:ea typeface="MS PGothic" charset="0"/>
                <a:cs typeface="MS PGothic" charset="0"/>
              </a:rPr>
              <a:t>Slide</a:t>
            </a:r>
            <a:endParaRPr lang="en-US" b="1" i="1" dirty="0">
              <a:ea typeface="MS PGothic" charset="0"/>
              <a:cs typeface="MS PGothic" charset="0"/>
            </a:endParaRPr>
          </a:p>
          <a:p>
            <a:endParaRPr lang="en-US" b="1" i="1" dirty="0">
              <a:ea typeface="MS PGothic" charset="0"/>
              <a:cs typeface="MS PGothic" charset="0"/>
            </a:endParaRPr>
          </a:p>
          <a:p>
            <a:r>
              <a:rPr lang="en-US" b="1" i="1" dirty="0">
                <a:ea typeface="MS PGothic" charset="0"/>
                <a:cs typeface="MS PGothic" charset="0"/>
              </a:rPr>
              <a:t>Lecture tip:  </a:t>
            </a:r>
          </a:p>
          <a:p>
            <a:r>
              <a:rPr lang="en-US" i="1" dirty="0">
                <a:ea typeface="MS PGothic" charset="0"/>
                <a:cs typeface="MS PGothic" charset="0"/>
              </a:rPr>
              <a:t>The clip mentioned on the slide can be found in the Interactive Instructor’s Guide. Access the direct link by clicking the icon in the PowerPoint above. </a:t>
            </a:r>
            <a:endParaRPr lang="en-US" dirty="0">
              <a:ea typeface="MS PGothic" charset="0"/>
              <a:cs typeface="MS PGothic" charset="0"/>
            </a:endParaRPr>
          </a:p>
          <a:p>
            <a:endParaRPr lang="en-US" dirty="0">
              <a:ea typeface="MS PGothic" charset="0"/>
              <a:cs typeface="MS PGothic" charset="0"/>
            </a:endParaRPr>
          </a:p>
          <a:p>
            <a:r>
              <a:rPr lang="en-US" dirty="0">
                <a:ea typeface="MS PGothic" charset="0"/>
                <a:cs typeface="MS PGothic" charset="0"/>
              </a:rPr>
              <a:t>This clip provides a nice example of the nature of competition. The other key concepts covered in this clip are: </a:t>
            </a:r>
          </a:p>
          <a:p>
            <a:pPr marL="171450" indent="-171450">
              <a:buFont typeface="Arial" charset="0"/>
              <a:buChar char="•"/>
            </a:pPr>
            <a:r>
              <a:rPr lang="en-US" dirty="0">
                <a:ea typeface="MS PGothic" charset="0"/>
                <a:cs typeface="MS PGothic" charset="0"/>
              </a:rPr>
              <a:t>Substitutes</a:t>
            </a:r>
          </a:p>
          <a:p>
            <a:pPr marL="171450" indent="-171450">
              <a:buFont typeface="Arial" charset="0"/>
              <a:buChar char="•"/>
            </a:pPr>
            <a:r>
              <a:rPr lang="en-US" dirty="0">
                <a:ea typeface="MS PGothic" charset="0"/>
                <a:cs typeface="MS PGothic" charset="0"/>
              </a:rPr>
              <a:t>Market power</a:t>
            </a:r>
          </a:p>
          <a:p>
            <a:pPr marL="171450" indent="-171450">
              <a:buFont typeface="Arial" charset="0"/>
              <a:buChar char="•"/>
            </a:pPr>
            <a:r>
              <a:rPr lang="en-US" dirty="0">
                <a:ea typeface="MS PGothic" charset="0"/>
                <a:cs typeface="MS PGothic" charset="0"/>
              </a:rPr>
              <a:t>Monopolistic competition</a:t>
            </a:r>
          </a:p>
          <a:p>
            <a:pPr marL="171450" indent="-171450">
              <a:buFont typeface="Arial" charset="0"/>
              <a:buChar char="•"/>
            </a:pPr>
            <a:r>
              <a:rPr lang="en-US" dirty="0">
                <a:ea typeface="MS PGothic" charset="0"/>
                <a:cs typeface="MS PGothic" charset="0"/>
              </a:rPr>
              <a:t>Barriers to entry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r>
              <a:rPr lang="en-US" b="1" i="1">
                <a:ea typeface="MS PGothic" charset="0"/>
                <a:cs typeface="MS PGothic" charset="0"/>
              </a:rPr>
              <a:t>Lecture tip:</a:t>
            </a:r>
          </a:p>
          <a:p>
            <a:r>
              <a:rPr lang="en-US" i="1">
                <a:ea typeface="MS PGothic" charset="0"/>
                <a:cs typeface="MS PGothic" charset="0"/>
              </a:rPr>
              <a:t>Mix things up a bit by asking a few questions before beginning the lecture! </a:t>
            </a:r>
          </a:p>
          <a:p>
            <a:endParaRPr lang="en-US" b="1">
              <a:ea typeface="MS PGothic" charset="0"/>
              <a:cs typeface="MS PGothic" charset="0"/>
            </a:endParaRPr>
          </a:p>
          <a:p>
            <a:r>
              <a:rPr lang="en-US" b="1" i="1">
                <a:ea typeface="MS PGothic" charset="0"/>
                <a:cs typeface="MS PGothic" charset="0"/>
              </a:rPr>
              <a:t>Clicker question:</a:t>
            </a:r>
          </a:p>
          <a:p>
            <a:r>
              <a:rPr lang="en-US">
                <a:ea typeface="MS PGothic" charset="0"/>
                <a:cs typeface="MS PGothic" charset="0"/>
              </a:rPr>
              <a:t>Correct answer: D, fast-food restaurants</a:t>
            </a:r>
          </a:p>
          <a:p>
            <a:endParaRPr lang="en-US">
              <a:ea typeface="MS PGothic" charset="0"/>
              <a:cs typeface="MS PGothic" charset="0"/>
            </a:endParaRPr>
          </a:p>
          <a:p>
            <a:r>
              <a:rPr lang="en-US">
                <a:ea typeface="MS PGothic" charset="0"/>
                <a:cs typeface="MS PGothic" charset="0"/>
              </a:rPr>
              <a:t>We’re looking for an industry with a lot of competitors offering imperfectly substitutable products.</a:t>
            </a:r>
          </a:p>
          <a:p>
            <a:endParaRPr lang="en-US">
              <a:ea typeface="MS PGothic" charset="0"/>
              <a:cs typeface="MS PGothic"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a:lstStyle/>
          <a:p>
            <a:r>
              <a:rPr lang="en-US" b="1" i="1" dirty="0">
                <a:ea typeface="MS PGothic" charset="0"/>
                <a:cs typeface="MS PGothic" charset="0"/>
              </a:rPr>
              <a:t>Clicker question:</a:t>
            </a:r>
          </a:p>
          <a:p>
            <a:r>
              <a:rPr lang="en-US" dirty="0">
                <a:ea typeface="MS PGothic" charset="0"/>
                <a:cs typeface="MS PGothic" charset="0"/>
              </a:rPr>
              <a:t>Correct answer: C, P = ATC, P &gt; MC, P &gt; min(ATC)</a:t>
            </a:r>
          </a:p>
          <a:p>
            <a:endParaRPr lang="en-US" dirty="0">
              <a:ea typeface="MS PGothic" charset="0"/>
              <a:cs typeface="MS PGothic" charset="0"/>
            </a:endParaRPr>
          </a:p>
          <a:p>
            <a:r>
              <a:rPr lang="en-US" dirty="0">
                <a:ea typeface="MS PGothic" charset="0"/>
                <a:cs typeface="MS PGothic" charset="0"/>
              </a:rPr>
              <a:t>P = ATC means there are zero profits, but there is a markup (P &gt; MC) and a little bit of inefficiency (P &gt; min(ATC)).</a:t>
            </a:r>
          </a:p>
          <a:p>
            <a:endParaRPr lang="en-US" dirty="0">
              <a:ea typeface="MS PGothic" charset="0"/>
              <a:cs typeface="MS PGothic"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Clicker question:</a:t>
            </a:r>
          </a:p>
          <a:p>
            <a:r>
              <a:rPr lang="en-US" dirty="0">
                <a:ea typeface="MS PGothic" charset="0"/>
                <a:cs typeface="MS PGothic" charset="0"/>
              </a:rPr>
              <a:t>Correct answer: B, More differentiation leads to greater differences in price.</a:t>
            </a:r>
          </a:p>
          <a:p>
            <a:endParaRPr lang="en-US" dirty="0">
              <a:ea typeface="MS PGothic" charset="0"/>
              <a:cs typeface="MS PGothic" charset="0"/>
            </a:endParaRPr>
          </a:p>
          <a:p>
            <a:r>
              <a:rPr lang="en-US" dirty="0">
                <a:ea typeface="MS PGothic" charset="0"/>
                <a:cs typeface="MS PGothic" charset="0"/>
              </a:rPr>
              <a:t>The more different products are, the more prices can differ. Goods that are less and less substitutable can command different prices. </a:t>
            </a:r>
          </a:p>
          <a:p>
            <a:pPr marL="171450" indent="-171450">
              <a:buFont typeface="Arial" charset="0"/>
              <a:buChar char="•"/>
            </a:pPr>
            <a:r>
              <a:rPr lang="en-US" dirty="0">
                <a:ea typeface="MS PGothic" charset="0"/>
                <a:cs typeface="MS PGothic" charset="0"/>
              </a:rPr>
              <a:t>Higher quality, better location, better style, and so on lead to higher price.</a:t>
            </a:r>
          </a:p>
          <a:p>
            <a:endParaRPr lang="en-US" dirty="0">
              <a:ea typeface="MS PGothic" charset="0"/>
              <a:cs typeface="MS PGothic"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“Economics in the Media” </a:t>
            </a:r>
            <a:r>
              <a:rPr lang="en-US" b="1" i="1" dirty="0" smtClean="0">
                <a:ea typeface="MS PGothic" charset="0"/>
                <a:cs typeface="MS PGothic" charset="0"/>
              </a:rPr>
              <a:t>Slide</a:t>
            </a:r>
            <a:endParaRPr lang="en-US" b="1" i="1" dirty="0">
              <a:ea typeface="MS PGothic" charset="0"/>
              <a:cs typeface="MS PGothic" charset="0"/>
            </a:endParaRPr>
          </a:p>
          <a:p>
            <a:endParaRPr lang="en-US" b="1" i="1" dirty="0">
              <a:ea typeface="MS PGothic" charset="0"/>
              <a:cs typeface="MS PGothic" charset="0"/>
            </a:endParaRPr>
          </a:p>
          <a:p>
            <a:r>
              <a:rPr lang="en-US" b="1" i="1" dirty="0">
                <a:ea typeface="MS PGothic" charset="0"/>
                <a:cs typeface="MS PGothic" charset="0"/>
              </a:rPr>
              <a:t>Lecture tip:  </a:t>
            </a:r>
          </a:p>
          <a:p>
            <a:r>
              <a:rPr lang="en-US" i="1" dirty="0">
                <a:ea typeface="MS PGothic" charset="0"/>
                <a:cs typeface="MS PGothic" charset="0"/>
              </a:rPr>
              <a:t>The clip mentioned on the slide can be found in the Interactive Instructor’s Guide. Access the direct link by clicking the icon in the PowerPoint above. </a:t>
            </a:r>
            <a:endParaRPr lang="en-US" dirty="0">
              <a:ea typeface="MS PGothic" charset="0"/>
              <a:cs typeface="MS PGothic" charset="0"/>
            </a:endParaRPr>
          </a:p>
          <a:p>
            <a:endParaRPr lang="en-US" dirty="0">
              <a:ea typeface="MS PGothic" charset="0"/>
              <a:cs typeface="MS PGothic" charset="0"/>
            </a:endParaRPr>
          </a:p>
          <a:p>
            <a:r>
              <a:rPr lang="en-US" dirty="0">
                <a:ea typeface="MS PGothic" charset="0"/>
                <a:cs typeface="MS PGothic" charset="0"/>
              </a:rPr>
              <a:t>The key concepts covered in this clip are: </a:t>
            </a:r>
          </a:p>
          <a:p>
            <a:pPr marL="171450" indent="-171450">
              <a:buFont typeface="Arial" charset="0"/>
              <a:buChar char="•"/>
            </a:pPr>
            <a:r>
              <a:rPr lang="en-US" dirty="0">
                <a:ea typeface="MS PGothic" charset="0"/>
                <a:cs typeface="MS PGothic" charset="0"/>
              </a:rPr>
              <a:t>Monopolistic competition</a:t>
            </a:r>
          </a:p>
          <a:p>
            <a:pPr marL="171450" indent="-171450">
              <a:buFont typeface="Arial" charset="0"/>
              <a:buChar char="•"/>
            </a:pPr>
            <a:r>
              <a:rPr lang="en-US" dirty="0" smtClean="0">
                <a:ea typeface="MS PGothic" charset="0"/>
                <a:cs typeface="MS PGothic" charset="0"/>
              </a:rPr>
              <a:t>Advertising</a:t>
            </a:r>
          </a:p>
          <a:p>
            <a:pPr marL="171450" indent="-171450">
              <a:buFont typeface="Arial" charset="0"/>
              <a:buChar char="•"/>
            </a:pPr>
            <a:endParaRPr lang="en-US" dirty="0" smtClean="0">
              <a:ea typeface="MS PGothic" charset="0"/>
              <a:cs typeface="MS PGothic" charset="0"/>
            </a:endParaRPr>
          </a:p>
          <a:p>
            <a:pPr marL="0" indent="0">
              <a:buFont typeface="Arial" charset="0"/>
              <a:buNone/>
            </a:pPr>
            <a:r>
              <a:rPr lang="en-US" dirty="0" smtClean="0">
                <a:ea typeface="MS PGothic" charset="0"/>
                <a:cs typeface="MS PGothic" charset="0"/>
              </a:rPr>
              <a:t>[Universal / The </a:t>
            </a:r>
            <a:r>
              <a:rPr lang="en-US" dirty="0" err="1" smtClean="0">
                <a:ea typeface="MS PGothic" charset="0"/>
                <a:cs typeface="MS PGothic" charset="0"/>
              </a:rPr>
              <a:t>Kobal</a:t>
            </a:r>
            <a:r>
              <a:rPr lang="en-US" dirty="0" smtClean="0">
                <a:ea typeface="MS PGothic" charset="0"/>
                <a:cs typeface="MS PGothic" charset="0"/>
              </a:rPr>
              <a:t> Collection/Art Resource, NY]</a:t>
            </a:r>
            <a:endParaRPr lang="en-US" dirty="0">
              <a:ea typeface="MS PGothic" charset="0"/>
              <a:cs typeface="MS PGothic" charset="0"/>
            </a:endParaRPr>
          </a:p>
          <a:p>
            <a:endParaRPr lang="en-US" dirty="0">
              <a:ea typeface="MS PGothic" charset="0"/>
              <a:cs typeface="MS PGothic"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r>
              <a:rPr lang="en-US" b="1" i="1" dirty="0">
                <a:ea typeface="MS PGothic" charset="0"/>
                <a:cs typeface="MS PGothic" charset="0"/>
              </a:rPr>
              <a:t>“Economics in the Media” </a:t>
            </a:r>
            <a:r>
              <a:rPr lang="en-US" b="1" i="1" dirty="0" smtClean="0">
                <a:ea typeface="MS PGothic" charset="0"/>
                <a:cs typeface="MS PGothic" charset="0"/>
              </a:rPr>
              <a:t>Slide</a:t>
            </a:r>
            <a:endParaRPr lang="en-US" b="1" i="1" dirty="0">
              <a:ea typeface="MS PGothic" charset="0"/>
              <a:cs typeface="MS PGothic" charset="0"/>
            </a:endParaRPr>
          </a:p>
          <a:p>
            <a:endParaRPr lang="en-US" b="1" i="1" dirty="0">
              <a:ea typeface="MS PGothic" charset="0"/>
              <a:cs typeface="MS PGothic" charset="0"/>
            </a:endParaRPr>
          </a:p>
          <a:p>
            <a:r>
              <a:rPr lang="en-US" b="1" i="1" dirty="0">
                <a:ea typeface="MS PGothic" charset="0"/>
                <a:cs typeface="MS PGothic" charset="0"/>
              </a:rPr>
              <a:t>Lecture tip:  </a:t>
            </a:r>
          </a:p>
          <a:p>
            <a:r>
              <a:rPr lang="en-US" i="1" dirty="0">
                <a:ea typeface="MS PGothic" charset="0"/>
                <a:cs typeface="MS PGothic" charset="0"/>
              </a:rPr>
              <a:t>The clip mentioned on the slide can be found in the Interactive Instructor’s Guide. Access the direct link by clicking the icon in the PowerPoint above. </a:t>
            </a:r>
            <a:endParaRPr lang="en-US" dirty="0">
              <a:ea typeface="MS PGothic" charset="0"/>
              <a:cs typeface="MS PGothic" charset="0"/>
            </a:endParaRPr>
          </a:p>
          <a:p>
            <a:endParaRPr lang="en-US" dirty="0">
              <a:ea typeface="MS PGothic" charset="0"/>
              <a:cs typeface="MS PGothic" charset="0"/>
            </a:endParaRPr>
          </a:p>
          <a:p>
            <a:r>
              <a:rPr lang="en-US" dirty="0">
                <a:ea typeface="MS PGothic" charset="0"/>
                <a:cs typeface="MS PGothic" charset="0"/>
              </a:rPr>
              <a:t>This prank illustrates how price can signal the quality of luxury brands.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Lecture notes:</a:t>
            </a:r>
          </a:p>
          <a:p>
            <a:endParaRPr lang="en-US" b="1" i="1" dirty="0">
              <a:ea typeface="MS PGothic" charset="0"/>
              <a:cs typeface="MS PGothic" charset="0"/>
            </a:endParaRPr>
          </a:p>
          <a:p>
            <a:r>
              <a:rPr lang="en-US" dirty="0">
                <a:ea typeface="MS PGothic" charset="0"/>
                <a:cs typeface="MS PGothic" charset="0"/>
              </a:rPr>
              <a:t>How does advertising affect the firms’ demand curve?</a:t>
            </a:r>
          </a:p>
          <a:p>
            <a:pPr marL="171450" indent="-171450">
              <a:buFont typeface="Arial" charset="0"/>
              <a:buChar char="•"/>
            </a:pPr>
            <a:r>
              <a:rPr lang="en-US" dirty="0">
                <a:ea typeface="MS PGothic" charset="0"/>
                <a:cs typeface="MS PGothic" charset="0"/>
              </a:rPr>
              <a:t>Increases demand</a:t>
            </a:r>
          </a:p>
          <a:p>
            <a:pPr marL="171450" indent="-171450">
              <a:buFont typeface="Arial" charset="0"/>
              <a:buChar char="•"/>
            </a:pPr>
            <a:r>
              <a:rPr lang="en-US" dirty="0">
                <a:ea typeface="MS PGothic" charset="0"/>
                <a:cs typeface="MS PGothic" charset="0"/>
              </a:rPr>
              <a:t>Makes it more </a:t>
            </a:r>
            <a:r>
              <a:rPr lang="en-US" dirty="0" smtClean="0">
                <a:ea typeface="MS PGothic" charset="0"/>
                <a:cs typeface="MS PGothic" charset="0"/>
              </a:rPr>
              <a:t>inelastic</a:t>
            </a:r>
          </a:p>
          <a:p>
            <a:pPr marL="171450" indent="-171450">
              <a:buFont typeface="Arial" charset="0"/>
              <a:buChar char="•"/>
            </a:pPr>
            <a:endParaRPr lang="en-US" dirty="0" smtClean="0">
              <a:ea typeface="MS PGothic" charset="0"/>
              <a:cs typeface="MS PGothic" charset="0"/>
            </a:endParaRPr>
          </a:p>
          <a:p>
            <a:pPr marL="0" indent="0">
              <a:buFont typeface="Arial" charset="0"/>
              <a:buNone/>
            </a:pPr>
            <a:r>
              <a:rPr lang="en-US" dirty="0" smtClean="0">
                <a:ea typeface="MS PGothic" charset="0"/>
                <a:cs typeface="MS PGothic" charset="0"/>
              </a:rPr>
              <a:t>[© rabbit75/</a:t>
            </a:r>
            <a:r>
              <a:rPr lang="en-US" dirty="0" err="1" smtClean="0">
                <a:ea typeface="MS PGothic" charset="0"/>
                <a:cs typeface="MS PGothic" charset="0"/>
              </a:rPr>
              <a:t>iStockphoto.com</a:t>
            </a:r>
            <a:r>
              <a:rPr lang="en-US" dirty="0" smtClean="0">
                <a:ea typeface="MS PGothic" charset="0"/>
                <a:cs typeface="MS PGothic" charset="0"/>
              </a:rPr>
              <a:t>]</a:t>
            </a:r>
            <a:endParaRPr lang="en-US" dirty="0">
              <a:ea typeface="MS PGothic" charset="0"/>
              <a:cs typeface="MS PGothic"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Image: </a:t>
            </a:r>
            <a:r>
              <a:rPr lang="en-US" dirty="0">
                <a:ea typeface="MS PGothic" charset="0"/>
                <a:cs typeface="MS PGothic" charset="0"/>
              </a:rPr>
              <a:t>Animated Figure 12.5</a:t>
            </a:r>
          </a:p>
          <a:p>
            <a:endParaRPr lang="en-US" dirty="0">
              <a:ea typeface="MS PGothic" charset="0"/>
              <a:cs typeface="MS PGothic" charset="0"/>
            </a:endParaRPr>
          </a:p>
          <a:p>
            <a:r>
              <a:rPr lang="en-US" b="1" i="1" dirty="0">
                <a:ea typeface="MS PGothic" charset="0"/>
                <a:cs typeface="MS PGothic" charset="0"/>
              </a:rPr>
              <a:t>Lecture notes:</a:t>
            </a:r>
          </a:p>
          <a:p>
            <a:r>
              <a:rPr lang="en-US" dirty="0">
                <a:ea typeface="MS PGothic" charset="0"/>
                <a:cs typeface="MS PGothic" charset="0"/>
              </a:rPr>
              <a:t>This simple graph shows the effect advertising has on demand for a product.</a:t>
            </a:r>
          </a:p>
          <a:p>
            <a:endParaRPr lang="en-US" dirty="0">
              <a:ea typeface="MS PGothic" charset="0"/>
              <a:cs typeface="MS PGothic" charset="0"/>
            </a:endParaRPr>
          </a:p>
          <a:p>
            <a:r>
              <a:rPr lang="en-US" dirty="0">
                <a:ea typeface="MS PGothic" charset="0"/>
                <a:cs typeface="MS PGothic" charset="0"/>
              </a:rPr>
              <a:t>First click: </a:t>
            </a:r>
          </a:p>
          <a:p>
            <a:pPr marL="171450" indent="-171450">
              <a:buFont typeface="Arial" charset="0"/>
              <a:buChar char="•"/>
            </a:pPr>
            <a:r>
              <a:rPr lang="en-US" dirty="0">
                <a:ea typeface="MS PGothic" charset="0"/>
                <a:cs typeface="MS PGothic" charset="0"/>
              </a:rPr>
              <a:t>Draws new demand.</a:t>
            </a:r>
          </a:p>
          <a:p>
            <a:pPr marL="171450" indent="-171450">
              <a:buFont typeface="Arial" charset="0"/>
              <a:buChar char="•"/>
            </a:pPr>
            <a:r>
              <a:rPr lang="en-US" dirty="0">
                <a:ea typeface="MS PGothic" charset="0"/>
                <a:cs typeface="MS PGothic" charset="0"/>
              </a:rPr>
              <a:t>Demand increases (shifts right) in response to the additional demand created by the advertising.</a:t>
            </a:r>
          </a:p>
          <a:p>
            <a:pPr marL="171450" indent="-171450">
              <a:buFont typeface="Arial" charset="0"/>
              <a:buChar char="•"/>
            </a:pPr>
            <a:r>
              <a:rPr lang="en-US" dirty="0">
                <a:ea typeface="MS PGothic" charset="0"/>
                <a:cs typeface="MS PGothic" charset="0"/>
              </a:rPr>
              <a:t>The demand curve becomes more inelastic. </a:t>
            </a:r>
          </a:p>
          <a:p>
            <a:pPr marL="628650" lvl="1" indent="-171450">
              <a:buFont typeface="Arial" charset="0"/>
              <a:buChar char="•"/>
            </a:pPr>
            <a:r>
              <a:rPr lang="en-US" dirty="0">
                <a:ea typeface="MS PGothic" charset="0"/>
                <a:cs typeface="MS PGothic" charset="0"/>
              </a:rPr>
              <a:t>Advertising makes a product more attractive to specific customers who are now more likely to want it. </a:t>
            </a:r>
          </a:p>
          <a:p>
            <a:pPr marL="628650" lvl="1" indent="-171450">
              <a:buFont typeface="Arial" charset="0"/>
              <a:buChar char="•"/>
            </a:pPr>
            <a:r>
              <a:rPr lang="en-US" dirty="0">
                <a:ea typeface="MS PGothic" charset="0"/>
                <a:cs typeface="MS PGothic" charset="0"/>
              </a:rPr>
              <a:t>Since demand is more inelastic, the firm has more market power and can increase the price it charges.</a:t>
            </a:r>
          </a:p>
          <a:p>
            <a:endParaRPr lang="en-US" dirty="0">
              <a:ea typeface="MS PGothic" charset="0"/>
              <a:cs typeface="MS PGothic"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Lecture notes:</a:t>
            </a:r>
          </a:p>
          <a:p>
            <a:endParaRPr lang="en-US" b="1" i="1" dirty="0">
              <a:ea typeface="MS PGothic" charset="0"/>
              <a:cs typeface="MS PGothic" charset="0"/>
            </a:endParaRPr>
          </a:p>
          <a:p>
            <a:r>
              <a:rPr lang="en-US" dirty="0">
                <a:ea typeface="MS PGothic" charset="0"/>
                <a:cs typeface="MS PGothic" charset="0"/>
              </a:rPr>
              <a:t>Information: </a:t>
            </a:r>
          </a:p>
          <a:p>
            <a:pPr marL="171450" indent="-171450">
              <a:buFont typeface="Arial" charset="0"/>
              <a:buChar char="•"/>
            </a:pPr>
            <a:r>
              <a:rPr lang="en-US" dirty="0">
                <a:ea typeface="MS PGothic" charset="0"/>
                <a:cs typeface="MS PGothic" charset="0"/>
              </a:rPr>
              <a:t>Price</a:t>
            </a:r>
          </a:p>
          <a:p>
            <a:pPr marL="171450" indent="-171450">
              <a:buFont typeface="Arial" charset="0"/>
              <a:buChar char="•"/>
            </a:pPr>
            <a:r>
              <a:rPr lang="en-US" dirty="0">
                <a:ea typeface="MS PGothic" charset="0"/>
                <a:cs typeface="MS PGothic" charset="0"/>
              </a:rPr>
              <a:t>Location</a:t>
            </a:r>
          </a:p>
          <a:p>
            <a:pPr marL="171450" indent="-171450">
              <a:buFont typeface="Arial" charset="0"/>
              <a:buChar char="•"/>
            </a:pPr>
            <a:r>
              <a:rPr lang="en-US" dirty="0">
                <a:ea typeface="MS PGothic" charset="0"/>
                <a:cs typeface="MS PGothic" charset="0"/>
              </a:rPr>
              <a:t>Features</a:t>
            </a:r>
          </a:p>
          <a:p>
            <a:pPr>
              <a:buFontTx/>
              <a:buChar char="•"/>
            </a:pPr>
            <a:endParaRPr lang="en-US" dirty="0">
              <a:ea typeface="MS PGothic" charset="0"/>
              <a:cs typeface="MS PGothic" charset="0"/>
            </a:endParaRPr>
          </a:p>
          <a:p>
            <a:r>
              <a:rPr lang="en-US" dirty="0">
                <a:ea typeface="MS PGothic" charset="0"/>
                <a:cs typeface="MS PGothic" charset="0"/>
              </a:rPr>
              <a:t>Non-price competition: </a:t>
            </a:r>
          </a:p>
          <a:p>
            <a:pPr marL="171450" indent="-171450">
              <a:buFont typeface="Arial" charset="0"/>
              <a:buChar char="•"/>
            </a:pPr>
            <a:r>
              <a:rPr lang="en-US" dirty="0">
                <a:ea typeface="MS PGothic" charset="0"/>
                <a:cs typeface="MS PGothic" charset="0"/>
              </a:rPr>
              <a:t>Advertising is a way to differentiate your product from your rivals’ products.</a:t>
            </a:r>
          </a:p>
          <a:p>
            <a:endParaRPr lang="en-US" dirty="0">
              <a:ea typeface="MS PGothic" charset="0"/>
              <a:cs typeface="MS PGothic" charset="0"/>
            </a:endParaRPr>
          </a:p>
          <a:p>
            <a:r>
              <a:rPr lang="en-US" dirty="0">
                <a:ea typeface="MS PGothic" charset="0"/>
                <a:cs typeface="MS PGothic" charset="0"/>
              </a:rPr>
              <a:t>Quality: </a:t>
            </a:r>
          </a:p>
          <a:p>
            <a:pPr marL="171450" indent="-171450">
              <a:buFont typeface="Arial" charset="0"/>
              <a:buChar char="•"/>
            </a:pPr>
            <a:r>
              <a:rPr lang="en-US" dirty="0">
                <a:ea typeface="MS PGothic" charset="0"/>
                <a:cs typeface="MS PGothic" charset="0"/>
              </a:rPr>
              <a:t>Based on argument that advertising is an investment</a:t>
            </a:r>
          </a:p>
          <a:p>
            <a:pPr marL="171450" indent="-171450">
              <a:buFont typeface="Arial" charset="0"/>
              <a:buChar char="•"/>
            </a:pPr>
            <a:r>
              <a:rPr lang="en-US" dirty="0">
                <a:ea typeface="MS PGothic" charset="0"/>
                <a:cs typeface="MS PGothic" charset="0"/>
              </a:rPr>
              <a:t>A profit-maximizing firm would not spend a great deal on advertising if it did not expect a reasonable return. </a:t>
            </a:r>
          </a:p>
          <a:p>
            <a:pPr marL="171450" indent="-171450">
              <a:buFont typeface="Arial" charset="0"/>
              <a:buChar char="•"/>
            </a:pPr>
            <a:r>
              <a:rPr lang="en-US" dirty="0">
                <a:ea typeface="MS PGothic" charset="0"/>
                <a:cs typeface="MS PGothic" charset="0"/>
              </a:rPr>
              <a:t>So, consumers can infer that the product advertised is of high quality</a:t>
            </a:r>
            <a:r>
              <a:rPr lang="en-US" dirty="0" smtClean="0">
                <a:ea typeface="MS PGothic" charset="0"/>
                <a:cs typeface="MS PGothic" charset="0"/>
              </a:rPr>
              <a:t>.</a:t>
            </a:r>
          </a:p>
          <a:p>
            <a:pPr marL="171450" indent="-171450">
              <a:buFont typeface="Arial" charset="0"/>
              <a:buChar char="•"/>
            </a:pPr>
            <a:endParaRPr lang="en-US" dirty="0" smtClean="0">
              <a:ea typeface="MS PGothic" charset="0"/>
              <a:cs typeface="MS PGothic" charset="0"/>
            </a:endParaRPr>
          </a:p>
          <a:p>
            <a:pPr marL="0" indent="0">
              <a:buFont typeface="Arial" charset="0"/>
              <a:buNone/>
            </a:pPr>
            <a:r>
              <a:rPr lang="en-US" dirty="0" smtClean="0">
                <a:ea typeface="MS PGothic" charset="0"/>
                <a:cs typeface="MS PGothic" charset="0"/>
              </a:rPr>
              <a:t>[© rabbit75/</a:t>
            </a:r>
            <a:r>
              <a:rPr lang="en-US" dirty="0" err="1" smtClean="0">
                <a:ea typeface="MS PGothic" charset="0"/>
                <a:cs typeface="MS PGothic" charset="0"/>
              </a:rPr>
              <a:t>iStockphoto.com</a:t>
            </a:r>
            <a:r>
              <a:rPr lang="en-US" dirty="0" smtClean="0">
                <a:ea typeface="MS PGothic" charset="0"/>
                <a:cs typeface="MS PGothic" charset="0"/>
              </a:rPr>
              <a:t>]</a:t>
            </a:r>
            <a:endParaRPr lang="en-US" dirty="0">
              <a:ea typeface="MS PGothic" charset="0"/>
              <a:cs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Lecture notes:</a:t>
            </a:r>
          </a:p>
          <a:p>
            <a:endParaRPr lang="en-US" dirty="0">
              <a:ea typeface="MS PGothic" charset="0"/>
              <a:cs typeface="MS PGothic" charset="0"/>
            </a:endParaRPr>
          </a:p>
          <a:p>
            <a:r>
              <a:rPr lang="en-US" dirty="0">
                <a:ea typeface="MS PGothic" charset="0"/>
                <a:cs typeface="MS PGothic" charset="0"/>
              </a:rPr>
              <a:t>Perfect competition:</a:t>
            </a:r>
          </a:p>
          <a:p>
            <a:pPr marL="171450" indent="-171450">
              <a:buFont typeface="Arial" charset="0"/>
              <a:buChar char="•"/>
            </a:pPr>
            <a:r>
              <a:rPr lang="en-US" dirty="0">
                <a:ea typeface="MS PGothic" charset="0"/>
                <a:cs typeface="MS PGothic" charset="0"/>
              </a:rPr>
              <a:t>Products are undifferentiated.</a:t>
            </a:r>
          </a:p>
          <a:p>
            <a:pPr marL="171450" indent="-171450">
              <a:buFont typeface="Arial" charset="0"/>
              <a:buChar char="•"/>
            </a:pPr>
            <a:r>
              <a:rPr lang="en-US" dirty="0">
                <a:ea typeface="MS PGothic" charset="0"/>
                <a:cs typeface="MS PGothic" charset="0"/>
              </a:rPr>
              <a:t>One firm advertising is like a </a:t>
            </a:r>
            <a:r>
              <a:rPr lang="en-US" i="1" dirty="0">
                <a:ea typeface="MS PGothic" charset="0"/>
                <a:cs typeface="MS PGothic" charset="0"/>
              </a:rPr>
              <a:t>public good</a:t>
            </a:r>
            <a:r>
              <a:rPr lang="en-US" dirty="0">
                <a:ea typeface="MS PGothic" charset="0"/>
                <a:cs typeface="MS PGothic" charset="0"/>
              </a:rPr>
              <a:t>—all other firms will gain—but the firm that incurs the advertising costs is now at a disadvantage.</a:t>
            </a:r>
          </a:p>
          <a:p>
            <a:endParaRPr lang="en-US" dirty="0">
              <a:ea typeface="MS PGothic" charset="0"/>
              <a:cs typeface="MS PGothic" charset="0"/>
            </a:endParaRPr>
          </a:p>
          <a:p>
            <a:r>
              <a:rPr lang="en-US" dirty="0">
                <a:ea typeface="MS PGothic" charset="0"/>
                <a:cs typeface="MS PGothic" charset="0"/>
              </a:rPr>
              <a:t>At the industry level:</a:t>
            </a:r>
          </a:p>
          <a:p>
            <a:pPr marL="171450" indent="-171450">
              <a:buFont typeface="Arial" charset="0"/>
              <a:buChar char="•"/>
            </a:pPr>
            <a:r>
              <a:rPr lang="en-US" dirty="0">
                <a:ea typeface="MS PGothic" charset="0"/>
                <a:cs typeface="MS PGothic" charset="0"/>
              </a:rPr>
              <a:t>“Beef, it’s what for dinner.” </a:t>
            </a:r>
          </a:p>
          <a:p>
            <a:pPr marL="171450" indent="-171450">
              <a:buFont typeface="Arial" charset="0"/>
              <a:buChar char="•"/>
            </a:pPr>
            <a:r>
              <a:rPr lang="ja-JP" altLang="en-US" dirty="0">
                <a:ea typeface="MS PGothic" charset="0"/>
                <a:cs typeface="MS PGothic" charset="0"/>
              </a:rPr>
              <a:t>“</a:t>
            </a:r>
            <a:r>
              <a:rPr lang="en-US" altLang="ja-JP" dirty="0">
                <a:ea typeface="MS PGothic" charset="0"/>
                <a:cs typeface="MS PGothic" charset="0"/>
              </a:rPr>
              <a:t>Got Milk.” </a:t>
            </a:r>
          </a:p>
          <a:p>
            <a:pPr marL="171450" indent="-171450">
              <a:buFont typeface="Arial" charset="0"/>
              <a:buChar char="•"/>
            </a:pPr>
            <a:r>
              <a:rPr lang="en-US" altLang="ja-JP" dirty="0">
                <a:ea typeface="MS PGothic" charset="0"/>
                <a:cs typeface="MS PGothic" charset="0"/>
              </a:rPr>
              <a:t>“It’s not just for breakfast anymore.” (OJ</a:t>
            </a:r>
            <a:r>
              <a:rPr lang="en-US" altLang="ja-JP" dirty="0" smtClean="0">
                <a:ea typeface="MS PGothic" charset="0"/>
                <a:cs typeface="MS PGothic" charset="0"/>
              </a:rPr>
              <a:t>)</a:t>
            </a:r>
          </a:p>
          <a:p>
            <a:pPr marL="171450" indent="-171450">
              <a:buFont typeface="Arial" charset="0"/>
              <a:buChar char="•"/>
            </a:pPr>
            <a:endParaRPr lang="en-US" dirty="0" smtClean="0">
              <a:ea typeface="MS PGothic" charset="0"/>
              <a:cs typeface="MS PGothic" charset="0"/>
            </a:endParaRPr>
          </a:p>
          <a:p>
            <a:pPr marL="0" indent="0">
              <a:buFont typeface="Arial" charset="0"/>
              <a:buNone/>
            </a:pPr>
            <a:r>
              <a:rPr lang="en-US" dirty="0" smtClean="0">
                <a:ea typeface="MS PGothic" charset="0"/>
                <a:cs typeface="MS PGothic" charset="0"/>
              </a:rPr>
              <a:t>[Milk: © Steven von </a:t>
            </a:r>
            <a:r>
              <a:rPr lang="en-US" dirty="0" err="1" smtClean="0">
                <a:ea typeface="MS PGothic" charset="0"/>
                <a:cs typeface="MS PGothic" charset="0"/>
              </a:rPr>
              <a:t>Niederhausern</a:t>
            </a:r>
            <a:r>
              <a:rPr lang="en-US" dirty="0" smtClean="0">
                <a:ea typeface="MS PGothic" charset="0"/>
                <a:cs typeface="MS PGothic" charset="0"/>
              </a:rPr>
              <a:t> / </a:t>
            </a:r>
            <a:r>
              <a:rPr lang="en-US" dirty="0" err="1" smtClean="0">
                <a:ea typeface="MS PGothic" charset="0"/>
                <a:cs typeface="MS PGothic" charset="0"/>
              </a:rPr>
              <a:t>iStockphoto.com</a:t>
            </a:r>
            <a:r>
              <a:rPr lang="en-US" dirty="0" smtClean="0">
                <a:ea typeface="MS PGothic" charset="0"/>
                <a:cs typeface="MS PGothic" charset="0"/>
              </a:rPr>
              <a:t>]</a:t>
            </a:r>
            <a:endParaRPr lang="en-US" dirty="0">
              <a:ea typeface="MS PGothic" charset="0"/>
              <a:cs typeface="MS PGothic"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a:lstStyle/>
          <a:p>
            <a:r>
              <a:rPr lang="en-US" b="1" i="1" dirty="0">
                <a:ea typeface="MS PGothic" charset="0"/>
                <a:cs typeface="MS PGothic" charset="0"/>
              </a:rPr>
              <a:t>Lecture notes:</a:t>
            </a:r>
          </a:p>
          <a:p>
            <a:r>
              <a:rPr lang="en-US" dirty="0">
                <a:ea typeface="MS PGothic" charset="0"/>
                <a:cs typeface="MS PGothic" charset="0"/>
              </a:rPr>
              <a:t>Now advertising is intended to increase the firm’s sales at the expense of its rival’s sales. If successful, the firm can recover its advertising costs with higher sales and markups.</a:t>
            </a:r>
          </a:p>
          <a:p>
            <a:endParaRPr lang="en-US" dirty="0" smtClean="0">
              <a:ea typeface="MS PGothic" charset="0"/>
              <a:cs typeface="MS PGothic" charset="0"/>
            </a:endParaRPr>
          </a:p>
          <a:p>
            <a:r>
              <a:rPr lang="en-US" dirty="0" smtClean="0">
                <a:ea typeface="MS PGothic" charset="0"/>
                <a:cs typeface="MS PGothic" charset="0"/>
              </a:rPr>
              <a:t>[Papa Johns: Johnny Rockets/</a:t>
            </a:r>
            <a:r>
              <a:rPr lang="en-US" dirty="0" err="1" smtClean="0">
                <a:ea typeface="MS PGothic" charset="0"/>
                <a:cs typeface="MS PGothic" charset="0"/>
              </a:rPr>
              <a:t>PRNewsFoto</a:t>
            </a:r>
            <a:r>
              <a:rPr lang="en-US" dirty="0" smtClean="0">
                <a:ea typeface="MS PGothic" charset="0"/>
                <a:cs typeface="MS PGothic" charset="0"/>
              </a:rPr>
              <a:t>/AP Photo; Pizza Hut: © Steve Shepard/</a:t>
            </a:r>
            <a:r>
              <a:rPr lang="en-US" dirty="0" err="1" smtClean="0">
                <a:ea typeface="MS PGothic" charset="0"/>
                <a:cs typeface="MS PGothic" charset="0"/>
              </a:rPr>
              <a:t>iStockphoto.com</a:t>
            </a:r>
            <a:r>
              <a:rPr lang="en-US" dirty="0" smtClean="0">
                <a:ea typeface="MS PGothic" charset="0"/>
                <a:cs typeface="MS PGothic" charset="0"/>
              </a:rPr>
              <a:t>; Domino's: © Steve Shepard/</a:t>
            </a:r>
            <a:r>
              <a:rPr lang="en-US" dirty="0" err="1" smtClean="0">
                <a:ea typeface="MS PGothic" charset="0"/>
                <a:cs typeface="MS PGothic" charset="0"/>
              </a:rPr>
              <a:t>iStockphoto.com</a:t>
            </a:r>
            <a:r>
              <a:rPr lang="en-US" dirty="0" smtClean="0">
                <a:ea typeface="MS PGothic" charset="0"/>
                <a:cs typeface="MS PGothic" charset="0"/>
              </a:rPr>
              <a:t>]</a:t>
            </a:r>
            <a:endParaRPr lang="en-US" dirty="0">
              <a:ea typeface="MS PGothic" charset="0"/>
              <a:cs typeface="MS PGothic"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Lecture notes:</a:t>
            </a:r>
          </a:p>
          <a:p>
            <a:endParaRPr lang="en-US" dirty="0">
              <a:ea typeface="MS PGothic" charset="0"/>
              <a:cs typeface="MS PGothic" charset="0"/>
            </a:endParaRPr>
          </a:p>
          <a:p>
            <a:r>
              <a:rPr lang="en-US" dirty="0">
                <a:ea typeface="MS PGothic" charset="0"/>
                <a:cs typeface="MS PGothic" charset="0"/>
              </a:rPr>
              <a:t>A monopoly in many cases would have no incentive to advertise. </a:t>
            </a:r>
          </a:p>
          <a:p>
            <a:pPr marL="171450" indent="-171450">
              <a:buFont typeface="Arial" charset="0"/>
              <a:buChar char="•"/>
            </a:pPr>
            <a:r>
              <a:rPr lang="en-US" dirty="0">
                <a:ea typeface="MS PGothic" charset="0"/>
                <a:cs typeface="MS PGothic" charset="0"/>
              </a:rPr>
              <a:t>Consumers have no alternative, so why promote your product?</a:t>
            </a:r>
          </a:p>
          <a:p>
            <a:endParaRPr lang="en-US" dirty="0">
              <a:ea typeface="MS PGothic" charset="0"/>
              <a:cs typeface="MS PGothic" charset="0"/>
            </a:endParaRPr>
          </a:p>
          <a:p>
            <a:r>
              <a:rPr lang="en-US" dirty="0">
                <a:ea typeface="MS PGothic" charset="0"/>
                <a:cs typeface="MS PGothic" charset="0"/>
              </a:rPr>
              <a:t>Sometimes, a monopoly may try to increase demand just by letting </a:t>
            </a:r>
            <a:r>
              <a:rPr lang="ja-JP" altLang="en-US" dirty="0">
                <a:ea typeface="MS PGothic" charset="0"/>
                <a:cs typeface="MS PGothic" charset="0"/>
              </a:rPr>
              <a:t>“</a:t>
            </a:r>
            <a:r>
              <a:rPr lang="en-US" altLang="ja-JP" dirty="0">
                <a:ea typeface="MS PGothic" charset="0"/>
                <a:cs typeface="MS PGothic" charset="0"/>
              </a:rPr>
              <a:t>unaware</a:t>
            </a:r>
            <a:r>
              <a:rPr lang="ja-JP" altLang="en-US" dirty="0">
                <a:ea typeface="MS PGothic" charset="0"/>
                <a:cs typeface="MS PGothic" charset="0"/>
              </a:rPr>
              <a:t>”</a:t>
            </a:r>
            <a:r>
              <a:rPr lang="en-US" altLang="ja-JP" dirty="0">
                <a:ea typeface="MS PGothic" charset="0"/>
                <a:cs typeface="MS PGothic" charset="0"/>
              </a:rPr>
              <a:t> consumers know about the product.  </a:t>
            </a:r>
          </a:p>
          <a:p>
            <a:r>
              <a:rPr lang="en-US" altLang="ja-JP" dirty="0">
                <a:ea typeface="MS PGothic" charset="0"/>
                <a:cs typeface="MS PGothic" charset="0"/>
              </a:rPr>
              <a:t>Other times, it may just be a </a:t>
            </a:r>
            <a:r>
              <a:rPr lang="ja-JP" altLang="en-US" dirty="0">
                <a:ea typeface="MS PGothic" charset="0"/>
                <a:cs typeface="MS PGothic" charset="0"/>
              </a:rPr>
              <a:t>“</a:t>
            </a:r>
            <a:r>
              <a:rPr lang="en-US" altLang="ja-JP" dirty="0">
                <a:ea typeface="MS PGothic" charset="0"/>
                <a:cs typeface="MS PGothic" charset="0"/>
              </a:rPr>
              <a:t>reminder</a:t>
            </a:r>
            <a:r>
              <a:rPr lang="ja-JP" altLang="en-US" dirty="0">
                <a:ea typeface="MS PGothic" charset="0"/>
                <a:cs typeface="MS PGothic" charset="0"/>
              </a:rPr>
              <a:t>”</a:t>
            </a:r>
            <a:r>
              <a:rPr lang="en-US" altLang="ja-JP" dirty="0">
                <a:ea typeface="MS PGothic" charset="0"/>
                <a:cs typeface="MS PGothic" charset="0"/>
              </a:rPr>
              <a:t> of the product to stimulate demand.  </a:t>
            </a:r>
          </a:p>
          <a:p>
            <a:pPr marL="171450" indent="-171450">
              <a:buFont typeface="Arial" charset="0"/>
              <a:buChar char="•"/>
            </a:pPr>
            <a:r>
              <a:rPr lang="en-US" altLang="ja-JP" dirty="0">
                <a:ea typeface="MS PGothic" charset="0"/>
                <a:cs typeface="MS PGothic" charset="0"/>
              </a:rPr>
              <a:t>Think about diamond commercials around Valentine</a:t>
            </a:r>
            <a:r>
              <a:rPr lang="ja-JP" altLang="en-US" dirty="0">
                <a:ea typeface="MS PGothic" charset="0"/>
                <a:cs typeface="MS PGothic" charset="0"/>
              </a:rPr>
              <a:t>’</a:t>
            </a:r>
            <a:r>
              <a:rPr lang="en-US" altLang="ja-JP" dirty="0">
                <a:ea typeface="MS PGothic" charset="0"/>
                <a:cs typeface="MS PGothic" charset="0"/>
              </a:rPr>
              <a:t>s Day.</a:t>
            </a:r>
            <a:endParaRPr lang="en-US" dirty="0">
              <a:ea typeface="MS PGothic" charset="0"/>
              <a:cs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r>
              <a:rPr lang="en-US" b="1" i="1">
                <a:ea typeface="MS PGothic" charset="0"/>
                <a:cs typeface="MS PGothic" charset="0"/>
              </a:rPr>
              <a:t>Clicker question:</a:t>
            </a:r>
          </a:p>
          <a:p>
            <a:r>
              <a:rPr lang="en-US">
                <a:ea typeface="MS PGothic" charset="0"/>
                <a:cs typeface="MS PGothic" charset="0"/>
              </a:rPr>
              <a:t>Correct answer: C, Big &amp; Tall Clothing</a:t>
            </a:r>
          </a:p>
          <a:p>
            <a:endParaRPr lang="en-US">
              <a:ea typeface="MS PGothic" charset="0"/>
              <a:cs typeface="MS PGothic" charset="0"/>
            </a:endParaRPr>
          </a:p>
          <a:p>
            <a:r>
              <a:rPr lang="en-US">
                <a:ea typeface="MS PGothic" charset="0"/>
                <a:cs typeface="MS PGothic" charset="0"/>
              </a:rPr>
              <a:t>We’re looking for an industry with a lot of competitors offering imperfectly substitutable products.</a:t>
            </a:r>
          </a:p>
          <a:p>
            <a:endParaRPr lang="en-US">
              <a:ea typeface="MS PGothic" charset="0"/>
              <a:cs typeface="MS PGothic"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a:lstStyle/>
          <a:p>
            <a:r>
              <a:rPr lang="en-US" b="1" i="1">
                <a:ea typeface="MS PGothic" charset="0"/>
                <a:cs typeface="MS PGothic" charset="0"/>
              </a:rPr>
              <a:t>Lecture tip: </a:t>
            </a:r>
          </a:p>
          <a:p>
            <a:r>
              <a:rPr lang="en-US">
                <a:ea typeface="MS PGothic" charset="0"/>
                <a:cs typeface="MS PGothic" charset="0"/>
              </a:rPr>
              <a:t>Ask students what the “paradox of advertising” is. There is a graphical analysis on next slide.</a:t>
            </a:r>
          </a:p>
          <a:p>
            <a:endParaRPr lang="en-US">
              <a:ea typeface="MS PGothic" charset="0"/>
              <a:cs typeface="MS PGothic" charset="0"/>
            </a:endParaRPr>
          </a:p>
          <a:p>
            <a:endParaRPr lang="en-US">
              <a:ea typeface="MS PGothic" charset="0"/>
              <a:cs typeface="MS PGothic"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Image: </a:t>
            </a:r>
            <a:r>
              <a:rPr lang="en-US" dirty="0">
                <a:ea typeface="MS PGothic" charset="0"/>
                <a:cs typeface="MS PGothic" charset="0"/>
              </a:rPr>
              <a:t>Animated Figure 12.6</a:t>
            </a:r>
          </a:p>
          <a:p>
            <a:endParaRPr lang="en-US" dirty="0">
              <a:ea typeface="MS PGothic" charset="0"/>
              <a:cs typeface="MS PGothic" charset="0"/>
            </a:endParaRPr>
          </a:p>
          <a:p>
            <a:r>
              <a:rPr lang="en-US" b="1" i="1" dirty="0">
                <a:ea typeface="MS PGothic" charset="0"/>
                <a:cs typeface="MS PGothic" charset="0"/>
              </a:rPr>
              <a:t>Lecture notes:</a:t>
            </a:r>
          </a:p>
          <a:p>
            <a:endParaRPr lang="en-US" b="1" i="1" dirty="0">
              <a:ea typeface="MS PGothic" charset="0"/>
              <a:cs typeface="MS PGothic" charset="0"/>
            </a:endParaRPr>
          </a:p>
          <a:p>
            <a:r>
              <a:rPr lang="en-US" dirty="0">
                <a:ea typeface="MS PGothic" charset="0"/>
                <a:cs typeface="MS PGothic" charset="0"/>
              </a:rPr>
              <a:t>First click: </a:t>
            </a:r>
          </a:p>
          <a:p>
            <a:pPr marL="171450" indent="-171450">
              <a:buFont typeface="Arial" charset="0"/>
              <a:buChar char="•"/>
            </a:pPr>
            <a:r>
              <a:rPr lang="en-US" dirty="0">
                <a:ea typeface="MS PGothic" charset="0"/>
                <a:cs typeface="MS PGothic" charset="0"/>
              </a:rPr>
              <a:t>Draws LRATC before advertising and profit-maximizing output and price</a:t>
            </a:r>
            <a:r>
              <a:rPr lang="en-US" dirty="0" smtClean="0">
                <a:ea typeface="MS PGothic" charset="0"/>
                <a:cs typeface="MS PGothic" charset="0"/>
              </a:rPr>
              <a:t>.</a:t>
            </a:r>
            <a:endParaRPr lang="en-US" dirty="0">
              <a:ea typeface="MS PGothic" charset="0"/>
              <a:cs typeface="MS PGothic" charset="0"/>
            </a:endParaRPr>
          </a:p>
          <a:p>
            <a:r>
              <a:rPr lang="en-US" dirty="0">
                <a:ea typeface="MS PGothic" charset="0"/>
                <a:cs typeface="MS PGothic" charset="0"/>
              </a:rPr>
              <a:t>Second click: </a:t>
            </a:r>
          </a:p>
          <a:p>
            <a:pPr marL="171450" indent="-171450">
              <a:buFont typeface="Arial" charset="0"/>
              <a:buChar char="•"/>
            </a:pPr>
            <a:r>
              <a:rPr lang="en-US" dirty="0">
                <a:ea typeface="MS PGothic" charset="0"/>
                <a:cs typeface="MS PGothic" charset="0"/>
              </a:rPr>
              <a:t>Draws LRATC before advertising and profit-maximizing output and price.</a:t>
            </a:r>
          </a:p>
          <a:p>
            <a:r>
              <a:rPr lang="en-US" dirty="0">
                <a:ea typeface="MS PGothic" charset="0"/>
                <a:cs typeface="MS PGothic" charset="0"/>
              </a:rPr>
              <a:t> </a:t>
            </a:r>
          </a:p>
          <a:p>
            <a:r>
              <a:rPr lang="en-US" dirty="0">
                <a:ea typeface="MS PGothic" charset="0"/>
                <a:cs typeface="MS PGothic" charset="0"/>
              </a:rPr>
              <a:t>If there is no business-stealing effect, output increases from Q</a:t>
            </a:r>
            <a:r>
              <a:rPr lang="en-US" baseline="-25000" dirty="0">
                <a:ea typeface="MS PGothic" charset="0"/>
                <a:cs typeface="MS PGothic" charset="0"/>
              </a:rPr>
              <a:t>1</a:t>
            </a:r>
            <a:r>
              <a:rPr lang="en-US" dirty="0">
                <a:ea typeface="MS PGothic" charset="0"/>
                <a:cs typeface="MS PGothic" charset="0"/>
              </a:rPr>
              <a:t> to Q</a:t>
            </a:r>
            <a:r>
              <a:rPr lang="en-US" baseline="-25000" dirty="0">
                <a:ea typeface="MS PGothic" charset="0"/>
                <a:cs typeface="MS PGothic" charset="0"/>
              </a:rPr>
              <a:t>2</a:t>
            </a:r>
            <a:r>
              <a:rPr lang="en-US" dirty="0">
                <a:ea typeface="MS PGothic" charset="0"/>
                <a:cs typeface="MS PGothic" charset="0"/>
              </a:rPr>
              <a:t>, and ATC falls.</a:t>
            </a:r>
          </a:p>
          <a:p>
            <a:pPr marL="171450" indent="-171450">
              <a:buFont typeface="Arial" charset="0"/>
              <a:buChar char="•"/>
            </a:pPr>
            <a:r>
              <a:rPr lang="en-US" dirty="0">
                <a:ea typeface="MS PGothic" charset="0"/>
                <a:cs typeface="MS PGothic" charset="0"/>
              </a:rPr>
              <a:t>Economies of scale effect outweighs higher ATC with advertising.</a:t>
            </a:r>
          </a:p>
          <a:p>
            <a:r>
              <a:rPr lang="en-US" dirty="0">
                <a:ea typeface="MS PGothic" charset="0"/>
                <a:cs typeface="MS PGothic" charset="0"/>
              </a:rPr>
              <a:t> </a:t>
            </a:r>
          </a:p>
          <a:p>
            <a:r>
              <a:rPr lang="en-US" dirty="0">
                <a:ea typeface="MS PGothic" charset="0"/>
                <a:cs typeface="MS PGothic" charset="0"/>
              </a:rPr>
              <a:t>Third click:</a:t>
            </a:r>
          </a:p>
          <a:p>
            <a:pPr marL="171450" indent="-171450">
              <a:buFont typeface="Arial" charset="0"/>
              <a:buChar char="•"/>
            </a:pPr>
            <a:r>
              <a:rPr lang="en-US" dirty="0">
                <a:ea typeface="MS PGothic" charset="0"/>
                <a:cs typeface="MS PGothic" charset="0"/>
              </a:rPr>
              <a:t>Since rivals will also advertise, output remains at Q</a:t>
            </a:r>
            <a:r>
              <a:rPr lang="en-US" baseline="-25000" dirty="0">
                <a:ea typeface="MS PGothic" charset="0"/>
                <a:cs typeface="MS PGothic" charset="0"/>
              </a:rPr>
              <a:t>1</a:t>
            </a:r>
            <a:r>
              <a:rPr lang="en-US" dirty="0">
                <a:ea typeface="MS PGothic" charset="0"/>
                <a:cs typeface="MS PGothic" charset="0"/>
              </a:rPr>
              <a:t>.</a:t>
            </a:r>
          </a:p>
          <a:p>
            <a:pPr marL="171450" indent="-171450">
              <a:buFont typeface="Arial" charset="0"/>
              <a:buChar char="•"/>
            </a:pPr>
            <a:r>
              <a:rPr lang="en-US" dirty="0">
                <a:ea typeface="MS PGothic" charset="0"/>
                <a:cs typeface="MS PGothic" charset="0"/>
              </a:rPr>
              <a:t>The firm’s output does not change, but ATC is higher.</a:t>
            </a:r>
          </a:p>
          <a:p>
            <a:endParaRPr lang="en-US" dirty="0">
              <a:ea typeface="MS PGothic" charset="0"/>
              <a:cs typeface="MS PGothic"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a:lstStyle/>
          <a:p>
            <a:r>
              <a:rPr lang="en-US" b="1" i="1" dirty="0">
                <a:ea typeface="MS PGothic" charset="0"/>
                <a:cs typeface="MS PGothic" charset="0"/>
              </a:rPr>
              <a:t>Lecture notes:</a:t>
            </a:r>
          </a:p>
          <a:p>
            <a:r>
              <a:rPr lang="en-US" dirty="0">
                <a:ea typeface="MS PGothic" charset="0"/>
                <a:cs typeface="MS PGothic" charset="0"/>
              </a:rPr>
              <a:t>When people have strong preferences, they are willing to pay higher prices. Inelastic demand can increase prices</a:t>
            </a:r>
            <a:r>
              <a:rPr lang="en-US" dirty="0" smtClean="0">
                <a:ea typeface="MS PGothic" charset="0"/>
                <a:cs typeface="MS PGothic" charset="0"/>
              </a:rPr>
              <a:t>.</a:t>
            </a:r>
          </a:p>
          <a:p>
            <a:endParaRPr lang="en-US" dirty="0" smtClean="0">
              <a:ea typeface="MS PGothic" charset="0"/>
              <a:cs typeface="MS PGothic" charset="0"/>
            </a:endParaRPr>
          </a:p>
          <a:p>
            <a:r>
              <a:rPr lang="en-US" dirty="0" smtClean="0">
                <a:ea typeface="MS PGothic" charset="0"/>
                <a:cs typeface="MS PGothic" charset="0"/>
              </a:rPr>
              <a:t>[Pearls: © Atm2003 | </a:t>
            </a:r>
            <a:r>
              <a:rPr lang="en-US" dirty="0" err="1" smtClean="0">
                <a:ea typeface="MS PGothic" charset="0"/>
                <a:cs typeface="MS PGothic" charset="0"/>
              </a:rPr>
              <a:t>Dreamstime.com</a:t>
            </a:r>
            <a:r>
              <a:rPr lang="en-US" dirty="0" smtClean="0">
                <a:ea typeface="MS PGothic" charset="0"/>
                <a:cs typeface="MS PGothic" charset="0"/>
              </a:rPr>
              <a:t>; Tiffany: © Pedro Antonio </a:t>
            </a:r>
            <a:r>
              <a:rPr lang="en-US" dirty="0" err="1" smtClean="0">
                <a:ea typeface="MS PGothic" charset="0"/>
                <a:cs typeface="MS PGothic" charset="0"/>
              </a:rPr>
              <a:t>Salaverría</a:t>
            </a:r>
            <a:r>
              <a:rPr lang="en-US" dirty="0" smtClean="0">
                <a:ea typeface="MS PGothic" charset="0"/>
                <a:cs typeface="MS PGothic" charset="0"/>
              </a:rPr>
              <a:t> </a:t>
            </a:r>
            <a:r>
              <a:rPr lang="en-US" dirty="0" err="1" smtClean="0">
                <a:ea typeface="MS PGothic" charset="0"/>
                <a:cs typeface="MS PGothic" charset="0"/>
              </a:rPr>
              <a:t>Calahorra</a:t>
            </a:r>
            <a:r>
              <a:rPr lang="en-US" dirty="0" smtClean="0">
                <a:ea typeface="MS PGothic" charset="0"/>
                <a:cs typeface="MS PGothic" charset="0"/>
              </a:rPr>
              <a:t> | </a:t>
            </a:r>
            <a:r>
              <a:rPr lang="en-US" dirty="0" err="1" smtClean="0">
                <a:ea typeface="MS PGothic" charset="0"/>
                <a:cs typeface="MS PGothic" charset="0"/>
              </a:rPr>
              <a:t>Dreamstime.com</a:t>
            </a:r>
            <a:r>
              <a:rPr lang="en-US" dirty="0" smtClean="0">
                <a:ea typeface="MS PGothic" charset="0"/>
                <a:cs typeface="MS PGothic" charset="0"/>
              </a:rPr>
              <a:t>]</a:t>
            </a:r>
          </a:p>
          <a:p>
            <a:endParaRPr lang="en-US" dirty="0">
              <a:ea typeface="MS PGothic" charset="0"/>
              <a:cs typeface="MS PGothic"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“Economics in the Media” Slide</a:t>
            </a:r>
          </a:p>
          <a:p>
            <a:endParaRPr lang="en-US" b="1" i="1" dirty="0">
              <a:ea typeface="MS PGothic" charset="0"/>
              <a:cs typeface="MS PGothic" charset="0"/>
            </a:endParaRPr>
          </a:p>
          <a:p>
            <a:r>
              <a:rPr lang="en-US" b="1" i="1" dirty="0">
                <a:ea typeface="MS PGothic" charset="0"/>
                <a:cs typeface="MS PGothic" charset="0"/>
              </a:rPr>
              <a:t>Lecture tip:  </a:t>
            </a:r>
          </a:p>
          <a:p>
            <a:r>
              <a:rPr lang="en-US" i="1" dirty="0">
                <a:ea typeface="MS PGothic" charset="0"/>
                <a:cs typeface="MS PGothic" charset="0"/>
              </a:rPr>
              <a:t>The clip mentioned on the slide can be found in the Interactive Instructor’s Guide. Access the direct link by clicking the icon in the PowerPoint above. </a:t>
            </a:r>
            <a:endParaRPr lang="en-US" dirty="0">
              <a:ea typeface="MS PGothic" charset="0"/>
              <a:cs typeface="MS PGothic" charset="0"/>
            </a:endParaRPr>
          </a:p>
          <a:p>
            <a:endParaRPr lang="en-US" dirty="0">
              <a:ea typeface="MS PGothic" charset="0"/>
              <a:cs typeface="MS PGothic" charset="0"/>
            </a:endParaRPr>
          </a:p>
          <a:p>
            <a:r>
              <a:rPr lang="en-US" dirty="0">
                <a:ea typeface="MS PGothic" charset="0"/>
                <a:cs typeface="MS PGothic" charset="0"/>
              </a:rPr>
              <a:t>This clip provides a good illustration of the negative effects of advertising. The key concepts covered in this clip are: </a:t>
            </a:r>
          </a:p>
          <a:p>
            <a:pPr marL="171450" indent="-171450">
              <a:buFont typeface="Arial" charset="0"/>
              <a:buChar char="•"/>
            </a:pPr>
            <a:r>
              <a:rPr lang="en-US" dirty="0">
                <a:ea typeface="MS PGothic" charset="0"/>
                <a:cs typeface="MS PGothic" charset="0"/>
              </a:rPr>
              <a:t>Product differentiation</a:t>
            </a:r>
          </a:p>
          <a:p>
            <a:pPr marL="171450" indent="-171450">
              <a:buFont typeface="Arial" charset="0"/>
              <a:buChar char="•"/>
            </a:pPr>
            <a:r>
              <a:rPr lang="en-US" dirty="0">
                <a:ea typeface="MS PGothic" charset="0"/>
                <a:cs typeface="MS PGothic" charset="0"/>
              </a:rPr>
              <a:t>Monopolistic competition</a:t>
            </a:r>
          </a:p>
          <a:p>
            <a:pPr marL="171450" indent="-171450">
              <a:buFont typeface="Arial" charset="0"/>
              <a:buChar char="•"/>
            </a:pPr>
            <a:r>
              <a:rPr lang="en-US" dirty="0">
                <a:ea typeface="MS PGothic" charset="0"/>
                <a:cs typeface="MS PGothic" charset="0"/>
              </a:rPr>
              <a:t>Oligopoly</a:t>
            </a:r>
          </a:p>
          <a:p>
            <a:pPr marL="171450" indent="-171450">
              <a:buFont typeface="Arial" charset="0"/>
              <a:buChar char="•"/>
            </a:pPr>
            <a:r>
              <a:rPr lang="en-US" dirty="0">
                <a:ea typeface="MS PGothic" charset="0"/>
                <a:cs typeface="MS PGothic" charset="0"/>
              </a:rPr>
              <a:t>Advertising</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Lecture notes</a:t>
            </a:r>
            <a:r>
              <a:rPr lang="en-US" b="1" i="1" dirty="0" smtClean="0">
                <a:ea typeface="MS PGothic" charset="0"/>
                <a:cs typeface="MS PGothic" charset="0"/>
              </a:rPr>
              <a:t>:</a:t>
            </a:r>
            <a:endParaRPr lang="en-US" dirty="0">
              <a:ea typeface="MS PGothic" charset="0"/>
              <a:cs typeface="MS PGothic" charset="0"/>
            </a:endParaRPr>
          </a:p>
          <a:p>
            <a:pPr marL="171450" indent="-171450">
              <a:buFont typeface="Arial" charset="0"/>
              <a:buChar char="•"/>
            </a:pPr>
            <a:r>
              <a:rPr lang="en-US" dirty="0">
                <a:ea typeface="MS PGothic" charset="0"/>
                <a:cs typeface="MS PGothic" charset="0"/>
              </a:rPr>
              <a:t>Informative advertising: “Here is some information about our product.”</a:t>
            </a:r>
          </a:p>
          <a:p>
            <a:pPr marL="171450" indent="-171450">
              <a:buFont typeface="Arial" charset="0"/>
              <a:buChar char="•"/>
            </a:pPr>
            <a:r>
              <a:rPr lang="en-US" dirty="0">
                <a:ea typeface="MS PGothic" charset="0"/>
                <a:cs typeface="MS PGothic" charset="0"/>
              </a:rPr>
              <a:t>Persuasive advertising: “Here is why you should buy our product instead of a competitor</a:t>
            </a:r>
            <a:r>
              <a:rPr lang="ja-JP" altLang="en-US" dirty="0">
                <a:ea typeface="MS PGothic" charset="0"/>
                <a:cs typeface="MS PGothic" charset="0"/>
              </a:rPr>
              <a:t>’</a:t>
            </a:r>
            <a:r>
              <a:rPr lang="en-US" altLang="ja-JP" dirty="0">
                <a:ea typeface="MS PGothic" charset="0"/>
                <a:cs typeface="MS PGothic" charset="0"/>
              </a:rPr>
              <a:t>s product.”</a:t>
            </a:r>
          </a:p>
          <a:p>
            <a:endParaRPr lang="en-US" dirty="0">
              <a:ea typeface="MS PGothic" charset="0"/>
              <a:cs typeface="MS PGothic" charset="0"/>
            </a:endParaRPr>
          </a:p>
          <a:p>
            <a:endParaRPr lang="en-US" dirty="0">
              <a:ea typeface="MS PGothic" charset="0"/>
              <a:cs typeface="MS PGothic"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Lecture notes:</a:t>
            </a:r>
          </a:p>
          <a:p>
            <a:r>
              <a:rPr lang="en-US" dirty="0">
                <a:ea typeface="MS PGothic" charset="0"/>
                <a:cs typeface="MS PGothic" charset="0"/>
              </a:rPr>
              <a:t>We</a:t>
            </a:r>
            <a:r>
              <a:rPr lang="ja-JP" altLang="en-US" dirty="0">
                <a:ea typeface="MS PGothic" charset="0"/>
                <a:cs typeface="MS PGothic" charset="0"/>
              </a:rPr>
              <a:t>’</a:t>
            </a:r>
            <a:r>
              <a:rPr lang="en-US" altLang="ja-JP" dirty="0" err="1">
                <a:ea typeface="MS PGothic" charset="0"/>
                <a:cs typeface="MS PGothic" charset="0"/>
              </a:rPr>
              <a:t>ve</a:t>
            </a:r>
            <a:r>
              <a:rPr lang="en-US" altLang="ja-JP" dirty="0">
                <a:ea typeface="MS PGothic" charset="0"/>
                <a:cs typeface="MS PGothic" charset="0"/>
              </a:rPr>
              <a:t> now discussed three out of four market structures. The fourth market structure, oligopoly, will be discussed in the next chapter.</a:t>
            </a:r>
          </a:p>
          <a:p>
            <a:endParaRPr lang="en-US" dirty="0">
              <a:ea typeface="MS PGothic" charset="0"/>
              <a:cs typeface="MS PGothic" charset="0"/>
            </a:endParaRPr>
          </a:p>
          <a:p>
            <a:pPr marL="0" indent="0">
              <a:buFont typeface="Arial" charset="0"/>
              <a:buNone/>
            </a:pPr>
            <a:r>
              <a:rPr lang="en-US" dirty="0">
                <a:ea typeface="MS PGothic" charset="0"/>
                <a:cs typeface="MS PGothic" charset="0"/>
              </a:rPr>
              <a:t>Here is a recap of some of the points made in this chapter:</a:t>
            </a:r>
          </a:p>
          <a:p>
            <a:pPr marL="171450" indent="-171450">
              <a:buFont typeface="Arial" charset="0"/>
              <a:buChar char="•"/>
            </a:pPr>
            <a:r>
              <a:rPr lang="en-US" dirty="0">
                <a:ea typeface="MS PGothic" charset="0"/>
                <a:cs typeface="MS PGothic" charset="0"/>
              </a:rPr>
              <a:t>Monopolistic competition</a:t>
            </a:r>
            <a:r>
              <a:rPr lang="en-US" b="1" dirty="0">
                <a:ea typeface="MS PGothic" charset="0"/>
                <a:cs typeface="MS PGothic" charset="0"/>
              </a:rPr>
              <a:t> </a:t>
            </a:r>
            <a:r>
              <a:rPr lang="en-US" dirty="0">
                <a:ea typeface="MS PGothic" charset="0"/>
                <a:cs typeface="MS PGothic" charset="0"/>
              </a:rPr>
              <a:t>is a market characterized by free entry and many firms selling differentiated products.</a:t>
            </a:r>
          </a:p>
          <a:p>
            <a:pPr marL="628650" lvl="1" indent="-171450">
              <a:buFont typeface="Arial" charset="0"/>
              <a:buChar char="•"/>
            </a:pPr>
            <a:r>
              <a:rPr lang="en-US" dirty="0">
                <a:ea typeface="MS PGothic" charset="0"/>
                <a:cs typeface="MS PGothic" charset="0"/>
              </a:rPr>
              <a:t>Differentiation by style or type, location, or quality</a:t>
            </a:r>
          </a:p>
          <a:p>
            <a:pPr marL="171450" indent="-171450">
              <a:buFont typeface="Arial" charset="0"/>
              <a:buChar char="•"/>
            </a:pPr>
            <a:r>
              <a:rPr lang="en-US" dirty="0">
                <a:ea typeface="MS PGothic" charset="0"/>
                <a:cs typeface="MS PGothic" charset="0"/>
              </a:rPr>
              <a:t>Monopolistic competitors are price makers.</a:t>
            </a:r>
          </a:p>
          <a:p>
            <a:pPr marL="171450" indent="-171450">
              <a:buFont typeface="Arial" charset="0"/>
              <a:buChar char="•"/>
            </a:pPr>
            <a:r>
              <a:rPr lang="en-US" dirty="0">
                <a:ea typeface="MS PGothic" charset="0"/>
                <a:cs typeface="MS PGothic" charset="0"/>
              </a:rPr>
              <a:t>P &gt; MC, and produce with excess capacity.</a:t>
            </a:r>
          </a:p>
          <a:p>
            <a:pPr marL="171450" indent="-171450">
              <a:buFont typeface="Arial" charset="0"/>
              <a:buChar char="•"/>
            </a:pPr>
            <a:r>
              <a:rPr lang="en-US" dirty="0">
                <a:ea typeface="MS PGothic" charset="0"/>
                <a:cs typeface="MS PGothic" charset="0"/>
              </a:rPr>
              <a:t>Although inefficient, monopolistic competition is largely beneficial since firms produce a variety of goods.</a:t>
            </a:r>
          </a:p>
          <a:p>
            <a:pPr marL="171450" indent="-171450">
              <a:buFont typeface="Arial" charset="0"/>
              <a:buChar char="•"/>
            </a:pPr>
            <a:r>
              <a:rPr lang="en-US" dirty="0">
                <a:ea typeface="MS PGothic" charset="0"/>
                <a:cs typeface="MS PGothic" charset="0"/>
              </a:rPr>
              <a:t>In the long run, monopolistically competitive firms make zero positive economic profits.</a:t>
            </a:r>
          </a:p>
          <a:p>
            <a:pPr marL="171450" indent="-171450">
              <a:buFont typeface="Arial" charset="0"/>
              <a:buChar char="•"/>
            </a:pPr>
            <a:r>
              <a:rPr lang="en-US" dirty="0">
                <a:ea typeface="MS PGothic" charset="0"/>
                <a:cs typeface="MS PGothic" charset="0"/>
              </a:rPr>
              <a:t>Advertising performs useful functions.</a:t>
            </a:r>
          </a:p>
          <a:p>
            <a:pPr marL="628650" lvl="1" indent="-171450">
              <a:buFont typeface="Arial" charset="0"/>
              <a:buChar char="•"/>
            </a:pPr>
            <a:r>
              <a:rPr lang="en-US" dirty="0">
                <a:ea typeface="MS PGothic" charset="0"/>
                <a:cs typeface="MS PGothic" charset="0"/>
              </a:rPr>
              <a:t>Information, location, new products, and quality differences</a:t>
            </a:r>
          </a:p>
          <a:p>
            <a:pPr marL="628650" lvl="1" indent="-171450">
              <a:buFont typeface="Arial" charset="0"/>
              <a:buChar char="•"/>
            </a:pPr>
            <a:r>
              <a:rPr lang="en-US" dirty="0">
                <a:ea typeface="MS PGothic" charset="0"/>
                <a:cs typeface="MS PGothic" charset="0"/>
              </a:rPr>
              <a:t>However, advertising also increases costs and may be misleading.</a:t>
            </a:r>
          </a:p>
          <a:p>
            <a:r>
              <a:rPr lang="en-US" dirty="0">
                <a:ea typeface="MS PGothic" charset="0"/>
                <a:cs typeface="MS PGothic" charset="0"/>
              </a:rPr>
              <a:t> </a:t>
            </a:r>
          </a:p>
          <a:p>
            <a:endParaRPr lang="en-US" dirty="0">
              <a:ea typeface="MS PGothic" charset="0"/>
              <a:cs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r>
              <a:rPr lang="en-US" b="1" i="1">
                <a:ea typeface="MS PGothic" charset="0"/>
                <a:cs typeface="MS PGothic" charset="0"/>
              </a:rPr>
              <a:t>Clicker question:</a:t>
            </a:r>
          </a:p>
          <a:p>
            <a:r>
              <a:rPr lang="en-US">
                <a:ea typeface="MS PGothic" charset="0"/>
                <a:cs typeface="MS PGothic" charset="0"/>
              </a:rPr>
              <a:t>Correct answer: B, It results in higher prices than perfect competition.</a:t>
            </a:r>
          </a:p>
          <a:p>
            <a:endParaRPr lang="en-US">
              <a:ea typeface="MS PGothic" charset="0"/>
              <a:cs typeface="MS PGothic" charset="0"/>
            </a:endParaRPr>
          </a:p>
          <a:p>
            <a:r>
              <a:rPr lang="en-US">
                <a:ea typeface="MS PGothic" charset="0"/>
                <a:cs typeface="MS PGothic" charset="0"/>
              </a:rPr>
              <a:t>Monopolistic competition has higher prices and lower output compared to perfect competition; monopolistic competition has lower prices and higher output compared to monopoly.</a:t>
            </a:r>
          </a:p>
          <a:p>
            <a:endParaRPr lang="en-US">
              <a:ea typeface="MS PGothic" charset="0"/>
              <a:cs typeface="MS PGothic" charset="0"/>
            </a:endParaRPr>
          </a:p>
          <a:p>
            <a:r>
              <a:rPr lang="en-US">
                <a:ea typeface="MS PGothic" charset="0"/>
                <a:cs typeface="MS PGothic" charset="0"/>
              </a:rPr>
              <a:t>Perfect competition is the most efficient market structure, where P = min(ATC) in equilibrium, and there is no deadweight loss.</a:t>
            </a:r>
          </a:p>
          <a:p>
            <a:endParaRPr lang="en-US">
              <a:ea typeface="MS PGothic" charset="0"/>
              <a:cs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Lecture notes:</a:t>
            </a:r>
            <a:endParaRPr lang="en-US" dirty="0">
              <a:ea typeface="MS PGothic" charset="0"/>
              <a:cs typeface="MS PGothic" charset="0"/>
            </a:endParaRPr>
          </a:p>
          <a:p>
            <a:endParaRPr lang="en-US" dirty="0">
              <a:ea typeface="MS PGothic" charset="0"/>
              <a:cs typeface="MS PGothic" charset="0"/>
            </a:endParaRPr>
          </a:p>
          <a:p>
            <a:r>
              <a:rPr lang="en-US" dirty="0">
                <a:ea typeface="MS PGothic" charset="0"/>
                <a:cs typeface="MS PGothic" charset="0"/>
              </a:rPr>
              <a:t>As its name would suggest, monopolistic competition takes part of two previous models:</a:t>
            </a:r>
          </a:p>
          <a:p>
            <a:pPr marL="171450" indent="-171450">
              <a:buFont typeface="Arial" charset="0"/>
              <a:buChar char="•"/>
            </a:pPr>
            <a:r>
              <a:rPr lang="en-US" dirty="0">
                <a:ea typeface="MS PGothic" charset="0"/>
                <a:cs typeface="MS PGothic" charset="0"/>
              </a:rPr>
              <a:t>It behaves like a monopoly in that it is a price maker.</a:t>
            </a:r>
          </a:p>
          <a:p>
            <a:pPr marL="171450" indent="-171450">
              <a:buFont typeface="Arial" charset="0"/>
              <a:buChar char="•"/>
            </a:pPr>
            <a:r>
              <a:rPr lang="en-US" dirty="0">
                <a:ea typeface="MS PGothic" charset="0"/>
                <a:cs typeface="MS PGothic" charset="0"/>
              </a:rPr>
              <a:t>It performs like perfect competition in that long-run economic profit is equal to zero.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Lecture notes:</a:t>
            </a:r>
          </a:p>
          <a:p>
            <a:endParaRPr lang="en-US" b="1" i="1" dirty="0">
              <a:ea typeface="MS PGothic" charset="0"/>
              <a:cs typeface="MS PGothic" charset="0"/>
            </a:endParaRPr>
          </a:p>
          <a:p>
            <a:r>
              <a:rPr lang="en-US" dirty="0">
                <a:ea typeface="MS PGothic" charset="0"/>
                <a:cs typeface="MS PGothic" charset="0"/>
              </a:rPr>
              <a:t>Some examples of monopolistic competition can include:</a:t>
            </a:r>
          </a:p>
          <a:p>
            <a:pPr marL="171450" indent="-171450">
              <a:buFont typeface="Arial" charset="0"/>
              <a:buChar char="•"/>
            </a:pPr>
            <a:r>
              <a:rPr lang="en-US" dirty="0">
                <a:ea typeface="MS PGothic" charset="0"/>
                <a:cs typeface="MS PGothic" charset="0"/>
              </a:rPr>
              <a:t>Fast-food restaurants</a:t>
            </a:r>
          </a:p>
          <a:p>
            <a:pPr marL="171450" indent="-171450">
              <a:buFont typeface="Arial" charset="0"/>
              <a:buChar char="•"/>
            </a:pPr>
            <a:r>
              <a:rPr lang="en-US" dirty="0">
                <a:ea typeface="MS PGothic" charset="0"/>
                <a:cs typeface="MS PGothic" charset="0"/>
              </a:rPr>
              <a:t>Clothing retailers</a:t>
            </a:r>
          </a:p>
          <a:p>
            <a:pPr marL="171450" indent="-171450">
              <a:buFont typeface="Arial" charset="0"/>
              <a:buChar char="•"/>
            </a:pPr>
            <a:r>
              <a:rPr lang="en-US" dirty="0">
                <a:ea typeface="MS PGothic" charset="0"/>
                <a:cs typeface="MS PGothic" charset="0"/>
              </a:rPr>
              <a:t>Gas stations</a:t>
            </a:r>
          </a:p>
          <a:p>
            <a:pPr marL="171450" indent="-171450">
              <a:buFont typeface="Arial" charset="0"/>
              <a:buChar char="•"/>
            </a:pPr>
            <a:r>
              <a:rPr lang="en-US" dirty="0">
                <a:ea typeface="MS PGothic" charset="0"/>
                <a:cs typeface="MS PGothic" charset="0"/>
              </a:rPr>
              <a:t>Hair salons</a:t>
            </a:r>
          </a:p>
          <a:p>
            <a:endParaRPr lang="en-US" dirty="0">
              <a:ea typeface="MS PGothic" charset="0"/>
              <a:cs typeface="MS PGothic" charset="0"/>
            </a:endParaRPr>
          </a:p>
          <a:p>
            <a:r>
              <a:rPr lang="en-US" dirty="0">
                <a:ea typeface="MS PGothic" charset="0"/>
                <a:cs typeface="MS PGothic" charset="0"/>
              </a:rPr>
              <a:t>Product differentiation:</a:t>
            </a:r>
          </a:p>
          <a:p>
            <a:pPr marL="171450" indent="-171450">
              <a:buFont typeface="Arial" charset="0"/>
              <a:buChar char="•"/>
            </a:pPr>
            <a:r>
              <a:rPr lang="en-US" dirty="0">
                <a:ea typeface="MS PGothic" charset="0"/>
                <a:cs typeface="MS PGothic" charset="0"/>
              </a:rPr>
              <a:t>Goods are imperfect substitutes—“the same but different.”</a:t>
            </a:r>
          </a:p>
          <a:p>
            <a:pPr marL="171450" indent="-171450">
              <a:buFont typeface="Arial" charset="0"/>
              <a:buChar char="•"/>
            </a:pPr>
            <a:r>
              <a:rPr lang="en-US" dirty="0">
                <a:ea typeface="MS PGothic" charset="0"/>
                <a:cs typeface="MS PGothic" charset="0"/>
              </a:rPr>
              <a:t>Note that differentiation can be real or spurious.</a:t>
            </a:r>
          </a:p>
          <a:p>
            <a:pPr marL="171450" indent="-171450">
              <a:buFont typeface="Arial" charset="0"/>
              <a:buChar char="•"/>
            </a:pPr>
            <a:r>
              <a:rPr lang="en-US" altLang="ja-JP" dirty="0">
                <a:ea typeface="MS PGothic" charset="0"/>
                <a:cs typeface="MS PGothic" charset="0"/>
              </a:rPr>
              <a:t>A firm</a:t>
            </a:r>
            <a:r>
              <a:rPr lang="ja-JP" altLang="en-US" dirty="0">
                <a:ea typeface="MS PGothic" charset="0"/>
                <a:cs typeface="MS PGothic" charset="0"/>
              </a:rPr>
              <a:t>’</a:t>
            </a:r>
            <a:r>
              <a:rPr lang="en-US" altLang="ja-JP" dirty="0">
                <a:ea typeface="MS PGothic" charset="0"/>
                <a:cs typeface="MS PGothic" charset="0"/>
              </a:rPr>
              <a:t>s goal here is to convince consumers that its product is better than the competitors’.</a:t>
            </a:r>
          </a:p>
          <a:p>
            <a:pPr marL="171450" indent="-171450">
              <a:buFont typeface="Arial" charset="0"/>
              <a:buChar char="•"/>
            </a:pPr>
            <a:r>
              <a:rPr lang="en-US" altLang="ja-JP" dirty="0">
                <a:ea typeface="MS PGothic" charset="0"/>
                <a:cs typeface="MS PGothic" charset="0"/>
              </a:rPr>
              <a:t>A highly differentiated product may even command a higher demand and price.</a:t>
            </a:r>
            <a:endParaRPr lang="en-US" dirty="0">
              <a:ea typeface="MS PGothic" charset="0"/>
              <a:cs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Lecture notes:</a:t>
            </a:r>
          </a:p>
          <a:p>
            <a:r>
              <a:rPr lang="en-US" dirty="0">
                <a:ea typeface="MS PGothic" charset="0"/>
                <a:cs typeface="MS PGothic" charset="0"/>
              </a:rPr>
              <a:t>So far, we have talked about two </a:t>
            </a:r>
            <a:r>
              <a:rPr lang="ja-JP" altLang="en-US" dirty="0">
                <a:ea typeface="MS PGothic" charset="0"/>
                <a:cs typeface="MS PGothic" charset="0"/>
              </a:rPr>
              <a:t>“</a:t>
            </a:r>
            <a:r>
              <a:rPr lang="en-US" altLang="ja-JP" dirty="0">
                <a:ea typeface="MS PGothic" charset="0"/>
                <a:cs typeface="MS PGothic" charset="0"/>
              </a:rPr>
              <a:t>extreme</a:t>
            </a:r>
            <a:r>
              <a:rPr lang="ja-JP" altLang="en-US" dirty="0">
                <a:ea typeface="MS PGothic" charset="0"/>
                <a:cs typeface="MS PGothic" charset="0"/>
              </a:rPr>
              <a:t>”</a:t>
            </a:r>
            <a:r>
              <a:rPr lang="en-US" altLang="ja-JP" dirty="0">
                <a:ea typeface="MS PGothic" charset="0"/>
                <a:cs typeface="MS PGothic" charset="0"/>
              </a:rPr>
              <a:t> market structures.</a:t>
            </a:r>
          </a:p>
          <a:p>
            <a:endParaRPr lang="en-US" dirty="0">
              <a:ea typeface="MS PGothic" charset="0"/>
              <a:cs typeface="MS PGothic" charset="0"/>
            </a:endParaRPr>
          </a:p>
          <a:p>
            <a:r>
              <a:rPr lang="en-US" dirty="0">
                <a:ea typeface="MS PGothic" charset="0"/>
                <a:cs typeface="MS PGothic" charset="0"/>
              </a:rPr>
              <a:t>Perfect competition:</a:t>
            </a:r>
          </a:p>
          <a:p>
            <a:pPr marL="171450" indent="-171450">
              <a:buFont typeface="Arial" charset="0"/>
              <a:buChar char="•"/>
            </a:pPr>
            <a:r>
              <a:rPr lang="en-US" dirty="0">
                <a:ea typeface="MS PGothic" charset="0"/>
                <a:cs typeface="MS PGothic" charset="0"/>
              </a:rPr>
              <a:t>Each firm has zero market power and is a price taker.</a:t>
            </a:r>
          </a:p>
          <a:p>
            <a:pPr marL="171450" indent="-171450">
              <a:buFont typeface="Arial" charset="0"/>
              <a:buChar char="•"/>
            </a:pPr>
            <a:r>
              <a:rPr lang="en-US" dirty="0">
                <a:ea typeface="MS PGothic" charset="0"/>
                <a:cs typeface="MS PGothic" charset="0"/>
              </a:rPr>
              <a:t>Each firm faces a horizontal demand curve.</a:t>
            </a:r>
          </a:p>
          <a:p>
            <a:pPr marL="171450" indent="-171450">
              <a:buFont typeface="Arial" charset="0"/>
              <a:buChar char="•"/>
            </a:pPr>
            <a:r>
              <a:rPr lang="en-US" dirty="0">
                <a:ea typeface="MS PGothic" charset="0"/>
                <a:cs typeface="MS PGothic" charset="0"/>
              </a:rPr>
              <a:t>Because of free entry, a competitive firm earns zero economic profits in the long run.</a:t>
            </a:r>
          </a:p>
          <a:p>
            <a:r>
              <a:rPr lang="en-US" dirty="0">
                <a:ea typeface="MS PGothic" charset="0"/>
                <a:cs typeface="MS PGothic" charset="0"/>
              </a:rPr>
              <a:t> </a:t>
            </a:r>
          </a:p>
          <a:p>
            <a:r>
              <a:rPr lang="en-US" dirty="0">
                <a:ea typeface="MS PGothic" charset="0"/>
                <a:cs typeface="MS PGothic" charset="0"/>
              </a:rPr>
              <a:t>Monopoly:</a:t>
            </a:r>
          </a:p>
          <a:p>
            <a:pPr marL="171450" indent="-171450">
              <a:buFont typeface="Arial" charset="0"/>
              <a:buChar char="•"/>
            </a:pPr>
            <a:r>
              <a:rPr lang="en-US" dirty="0">
                <a:ea typeface="MS PGothic" charset="0"/>
                <a:cs typeface="MS PGothic" charset="0"/>
              </a:rPr>
              <a:t>A monopoly has market power and is a price maker.</a:t>
            </a:r>
          </a:p>
          <a:p>
            <a:pPr marL="171450" indent="-171450">
              <a:buFont typeface="Arial" charset="0"/>
              <a:buChar char="•"/>
            </a:pPr>
            <a:r>
              <a:rPr lang="en-US" dirty="0">
                <a:ea typeface="MS PGothic" charset="0"/>
                <a:cs typeface="MS PGothic" charset="0"/>
              </a:rPr>
              <a:t>It faces a downward-sloping demand curve.</a:t>
            </a:r>
          </a:p>
          <a:p>
            <a:pPr marL="171450" indent="-171450">
              <a:buFont typeface="Arial" charset="0"/>
              <a:buChar char="•"/>
            </a:pPr>
            <a:r>
              <a:rPr lang="en-US" dirty="0">
                <a:ea typeface="MS PGothic" charset="0"/>
                <a:cs typeface="MS PGothic" charset="0"/>
              </a:rPr>
              <a:t>Because of barriers, a monopoly can earn economic profits in the long run.</a:t>
            </a:r>
          </a:p>
          <a:p>
            <a:r>
              <a:rPr lang="en-US" dirty="0">
                <a:ea typeface="MS PGothic" charset="0"/>
                <a:cs typeface="MS PGothic" charset="0"/>
              </a:rPr>
              <a:t> </a:t>
            </a:r>
          </a:p>
          <a:p>
            <a:r>
              <a:rPr lang="en-US" dirty="0">
                <a:ea typeface="MS PGothic" charset="0"/>
                <a:cs typeface="MS PGothic" charset="0"/>
              </a:rPr>
              <a:t>Monopolistic competition:</a:t>
            </a:r>
          </a:p>
          <a:p>
            <a:pPr marL="171450" indent="-171450">
              <a:buFont typeface="Arial" charset="0"/>
              <a:buChar char="•"/>
            </a:pPr>
            <a:r>
              <a:rPr lang="en-US" dirty="0">
                <a:ea typeface="MS PGothic" charset="0"/>
                <a:cs typeface="MS PGothic" charset="0"/>
              </a:rPr>
              <a:t>Many sellers like perfect competition.</a:t>
            </a:r>
          </a:p>
          <a:p>
            <a:pPr marL="171450" indent="-171450">
              <a:buFont typeface="Arial" charset="0"/>
              <a:buChar char="•"/>
            </a:pPr>
            <a:r>
              <a:rPr lang="en-US" dirty="0">
                <a:ea typeface="MS PGothic" charset="0"/>
                <a:cs typeface="MS PGothic" charset="0"/>
              </a:rPr>
              <a:t>Since firms sell a differentiated product, firms face downward-sloping demand curve like a monopoly.</a:t>
            </a:r>
          </a:p>
          <a:p>
            <a:pPr marL="171450" indent="-171450">
              <a:buFont typeface="Arial" charset="0"/>
              <a:buChar char="•"/>
            </a:pPr>
            <a:r>
              <a:rPr lang="en-US" dirty="0">
                <a:ea typeface="MS PGothic" charset="0"/>
                <a:cs typeface="MS PGothic" charset="0"/>
              </a:rPr>
              <a:t>Each firm has some market power, but it is limited since there are many sellers.</a:t>
            </a:r>
          </a:p>
          <a:p>
            <a:pPr marL="171450" indent="-171450">
              <a:buFont typeface="Arial" charset="0"/>
              <a:buChar char="•"/>
            </a:pPr>
            <a:r>
              <a:rPr lang="en-US" dirty="0">
                <a:ea typeface="MS PGothic" charset="0"/>
                <a:cs typeface="MS PGothic" charset="0"/>
              </a:rPr>
              <a:t>Because of free entry, a competitive firm earns zero economic profits in the long run.</a:t>
            </a:r>
          </a:p>
          <a:p>
            <a:pPr marL="171450" indent="-171450">
              <a:buFont typeface="Arial" charset="0"/>
              <a:buChar char="•"/>
            </a:pPr>
            <a:r>
              <a:rPr lang="en-US" dirty="0">
                <a:ea typeface="MS PGothic" charset="0"/>
                <a:cs typeface="MS PGothic" charset="0"/>
              </a:rPr>
              <a:t>Monopolistic competition would be closer to perfect competition than monopoly.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Lecture notes:</a:t>
            </a:r>
          </a:p>
          <a:p>
            <a:endParaRPr lang="en-US" b="1" i="1" dirty="0">
              <a:ea typeface="MS PGothic" charset="0"/>
              <a:cs typeface="MS PGothic" charset="0"/>
            </a:endParaRPr>
          </a:p>
          <a:p>
            <a:r>
              <a:rPr lang="en-US" dirty="0">
                <a:ea typeface="MS PGothic" charset="0"/>
                <a:cs typeface="MS PGothic" charset="0"/>
              </a:rPr>
              <a:t>Style or type: </a:t>
            </a:r>
          </a:p>
          <a:p>
            <a:pPr marL="171450" indent="-171450">
              <a:buFont typeface="Arial" charset="0"/>
              <a:buChar char="•"/>
            </a:pPr>
            <a:r>
              <a:rPr lang="en-US" dirty="0">
                <a:ea typeface="MS PGothic" charset="0"/>
                <a:cs typeface="MS PGothic" charset="0"/>
              </a:rPr>
              <a:t>Abercrombie &amp; Fitch and Hollister target a young/trendy demographic. </a:t>
            </a:r>
          </a:p>
          <a:p>
            <a:pPr marL="171450" indent="-171450">
              <a:buFont typeface="Arial" charset="0"/>
              <a:buChar char="•"/>
            </a:pPr>
            <a:r>
              <a:rPr lang="en-US" dirty="0">
                <a:ea typeface="MS PGothic" charset="0"/>
                <a:cs typeface="MS PGothic" charset="0"/>
              </a:rPr>
              <a:t>Ann Taylor, Bon-Ton, and J.C. Penney aim for a more adult consumer type.</a:t>
            </a:r>
          </a:p>
          <a:p>
            <a:pPr marL="171450" indent="-171450">
              <a:buFont typeface="Arial" charset="0"/>
              <a:buChar char="•"/>
            </a:pPr>
            <a:r>
              <a:rPr lang="en-US" dirty="0">
                <a:ea typeface="MS PGothic" charset="0"/>
                <a:cs typeface="MS PGothic" charset="0"/>
              </a:rPr>
              <a:t>Dick’s Sports and Big Five Sport</a:t>
            </a:r>
          </a:p>
          <a:p>
            <a:pPr marL="171450" indent="-171450">
              <a:buFont typeface="Arial" charset="0"/>
              <a:buChar char="•"/>
            </a:pPr>
            <a:r>
              <a:rPr lang="en-US" dirty="0">
                <a:ea typeface="MS PGothic" charset="0"/>
                <a:cs typeface="MS PGothic" charset="0"/>
              </a:rPr>
              <a:t>Restaurants of all ethnic types to satisfy different consumer tastes</a:t>
            </a:r>
          </a:p>
          <a:p>
            <a:r>
              <a:rPr lang="en-US" dirty="0">
                <a:ea typeface="MS PGothic" charset="0"/>
                <a:cs typeface="MS PGothic" charset="0"/>
              </a:rPr>
              <a:t> </a:t>
            </a:r>
          </a:p>
          <a:p>
            <a:r>
              <a:rPr lang="en-US" dirty="0">
                <a:ea typeface="MS PGothic" charset="0"/>
                <a:cs typeface="MS PGothic" charset="0"/>
              </a:rPr>
              <a:t>Location:</a:t>
            </a:r>
          </a:p>
          <a:p>
            <a:pPr marL="171450" indent="-171450">
              <a:buFont typeface="Arial" charset="0"/>
              <a:buChar char="•"/>
            </a:pPr>
            <a:r>
              <a:rPr lang="en-US" dirty="0">
                <a:ea typeface="MS PGothic" charset="0"/>
                <a:cs typeface="MS PGothic" charset="0"/>
              </a:rPr>
              <a:t>Even if the product is very similar, convenient locations may give some firms pricing power.</a:t>
            </a:r>
          </a:p>
          <a:p>
            <a:r>
              <a:rPr lang="en-US" dirty="0">
                <a:ea typeface="MS PGothic" charset="0"/>
                <a:cs typeface="MS PGothic" charset="0"/>
              </a:rPr>
              <a:t> </a:t>
            </a:r>
          </a:p>
          <a:p>
            <a:r>
              <a:rPr lang="en-US" dirty="0">
                <a:ea typeface="MS PGothic" charset="0"/>
                <a:cs typeface="MS PGothic" charset="0"/>
              </a:rPr>
              <a:t>Quality:</a:t>
            </a:r>
          </a:p>
          <a:p>
            <a:pPr marL="171450" indent="-171450">
              <a:buFont typeface="Arial" charset="0"/>
              <a:buChar char="•"/>
            </a:pPr>
            <a:r>
              <a:rPr lang="en-US" dirty="0">
                <a:ea typeface="MS PGothic" charset="0"/>
                <a:cs typeface="MS PGothic" charset="0"/>
              </a:rPr>
              <a:t>Quality differentiation allows firms to capture consumers that have not only different tastes but also different incomes or willingness to pay</a:t>
            </a:r>
            <a:r>
              <a:rPr lang="en-US" dirty="0" smtClean="0">
                <a:ea typeface="MS PGothic" charset="0"/>
                <a:cs typeface="MS PGothic" charset="0"/>
              </a:rPr>
              <a:t>.</a:t>
            </a:r>
          </a:p>
          <a:p>
            <a:pPr marL="171450" indent="-171450">
              <a:buFont typeface="Arial" charset="0"/>
              <a:buChar char="•"/>
            </a:pPr>
            <a:endParaRPr lang="en-US" dirty="0" smtClean="0">
              <a:ea typeface="MS PGothic" charset="0"/>
              <a:cs typeface="MS PGothic" charset="0"/>
            </a:endParaRPr>
          </a:p>
          <a:p>
            <a:pPr marL="0" indent="0">
              <a:buFont typeface="Arial" charset="0"/>
              <a:buNone/>
            </a:pPr>
            <a:r>
              <a:rPr lang="en-US" dirty="0" smtClean="0">
                <a:ea typeface="MS PGothic" charset="0"/>
                <a:cs typeface="MS PGothic" charset="0"/>
              </a:rPr>
              <a:t>[Crosswalk: © </a:t>
            </a:r>
            <a:r>
              <a:rPr lang="en-US" dirty="0" err="1" smtClean="0">
                <a:ea typeface="MS PGothic" charset="0"/>
                <a:cs typeface="MS PGothic" charset="0"/>
              </a:rPr>
              <a:t>TravelCollection</a:t>
            </a:r>
            <a:r>
              <a:rPr lang="en-US" dirty="0" smtClean="0">
                <a:ea typeface="MS PGothic" charset="0"/>
                <a:cs typeface="MS PGothic" charset="0"/>
              </a:rPr>
              <a:t>/</a:t>
            </a:r>
            <a:r>
              <a:rPr lang="en-US" dirty="0" err="1" smtClean="0">
                <a:ea typeface="MS PGothic" charset="0"/>
                <a:cs typeface="MS PGothic" charset="0"/>
              </a:rPr>
              <a:t>Alamy</a:t>
            </a:r>
            <a:r>
              <a:rPr lang="en-US" dirty="0" smtClean="0">
                <a:ea typeface="MS PGothic" charset="0"/>
                <a:cs typeface="MS PGothic" charset="0"/>
              </a:rPr>
              <a:t> Stock Photo;; Urban Outfitters: © Jen Grantham/</a:t>
            </a:r>
            <a:r>
              <a:rPr lang="en-US" dirty="0" err="1" smtClean="0">
                <a:ea typeface="MS PGothic" charset="0"/>
                <a:cs typeface="MS PGothic" charset="0"/>
              </a:rPr>
              <a:t>iStockphoto.com</a:t>
            </a:r>
            <a:r>
              <a:rPr lang="en-US" dirty="0" smtClean="0">
                <a:ea typeface="MS PGothic" charset="0"/>
                <a:cs typeface="MS PGothic" charset="0"/>
              </a:rPr>
              <a:t>; Chipotle: </a:t>
            </a:r>
            <a:r>
              <a:rPr lang="en-US" dirty="0" err="1" smtClean="0">
                <a:ea typeface="MS PGothic" charset="0"/>
                <a:cs typeface="MS PGothic" charset="0"/>
              </a:rPr>
              <a:t>Marcnorman</a:t>
            </a:r>
            <a:r>
              <a:rPr lang="en-US" dirty="0" smtClean="0">
                <a:ea typeface="MS PGothic" charset="0"/>
                <a:cs typeface="MS PGothic" charset="0"/>
              </a:rPr>
              <a:t> | </a:t>
            </a:r>
            <a:r>
              <a:rPr lang="en-US" dirty="0" err="1" smtClean="0">
                <a:ea typeface="MS PGothic" charset="0"/>
                <a:cs typeface="MS PGothic" charset="0"/>
              </a:rPr>
              <a:t>Dreamstime.com</a:t>
            </a:r>
            <a:r>
              <a:rPr lang="en-US" dirty="0" smtClean="0">
                <a:ea typeface="MS PGothic" charset="0"/>
                <a:cs typeface="MS PGothic" charset="0"/>
              </a:rPr>
              <a:t>; Taco Bell: © </a:t>
            </a:r>
            <a:r>
              <a:rPr lang="en-US" dirty="0" err="1" smtClean="0">
                <a:ea typeface="MS PGothic" charset="0"/>
                <a:cs typeface="MS PGothic" charset="0"/>
              </a:rPr>
              <a:t>swalls</a:t>
            </a:r>
            <a:r>
              <a:rPr lang="en-US" dirty="0" smtClean="0">
                <a:ea typeface="MS PGothic" charset="0"/>
                <a:cs typeface="MS PGothic" charset="0"/>
              </a:rPr>
              <a:t>/</a:t>
            </a:r>
            <a:r>
              <a:rPr lang="en-US" dirty="0" err="1" smtClean="0">
                <a:ea typeface="MS PGothic" charset="0"/>
                <a:cs typeface="MS PGothic" charset="0"/>
              </a:rPr>
              <a:t>i-Stock.com</a:t>
            </a:r>
            <a:r>
              <a:rPr lang="en-US" dirty="0" smtClean="0">
                <a:ea typeface="MS PGothic" charset="0"/>
                <a:cs typeface="MS PGothic" charset="0"/>
              </a:rPr>
              <a:t>]</a:t>
            </a:r>
            <a:endParaRPr lang="en-US" dirty="0">
              <a:ea typeface="MS PGothic" charset="0"/>
              <a:cs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3" charset="0"/>
              <a:ea typeface="Helvetica Neue" pitchFamily="-103" charset="0"/>
              <a:cs typeface="Helvetica Neue" pitchFamily="-103"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p>
            <a:pPr lvl="0"/>
            <a:r>
              <a:rPr lang="en-US" dirty="0"/>
              <a:t>Click to edit Master text styles</a:t>
            </a:r>
          </a:p>
          <a:p>
            <a:pPr lvl="1"/>
            <a:r>
              <a:rPr lang="en-US" dirty="0"/>
              <a:t>Second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4.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3"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3"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3"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3"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3"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668" r:id="rId1"/>
    <p:sldLayoutId id="2147484669" r:id="rId2"/>
    <p:sldLayoutId id="2147484670" r:id="rId3"/>
    <p:sldLayoutId id="2147484671" r:id="rId4"/>
    <p:sldLayoutId id="2147484672" r:id="rId5"/>
    <p:sldLayoutId id="2147484673" r:id="rId6"/>
    <p:sldLayoutId id="2147484674" r:id="rId7"/>
    <p:sldLayoutId id="2147484675" r:id="rId8"/>
    <p:sldLayoutId id="2147484676" r:id="rId9"/>
    <p:sldLayoutId id="2147484677" r:id="rId10"/>
    <p:sldLayoutId id="2147484678" r:id="rId11"/>
  </p:sldLayoutIdLst>
  <p:txStyles>
    <p:titleStyle>
      <a:lvl1pPr algn="ctr" defTabSz="457200" rtl="0" eaLnBrk="0" fontAlgn="base" hangingPunct="0">
        <a:spcBef>
          <a:spcPct val="0"/>
        </a:spcBef>
        <a:spcAft>
          <a:spcPct val="0"/>
        </a:spcAft>
        <a:defRPr sz="4400" b="1">
          <a:solidFill>
            <a:schemeClr val="tx1"/>
          </a:solidFill>
          <a:latin typeface="+mj-lt"/>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itchFamily="-103"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3"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3"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itchFamily="-103"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itchFamily="-103"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614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3"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3"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3"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3"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3"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717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690" r:id="rId1"/>
    <p:sldLayoutId id="2147484691" r:id="rId2"/>
    <p:sldLayoutId id="2147484692" r:id="rId3"/>
    <p:sldLayoutId id="2147484693" r:id="rId4"/>
    <p:sldLayoutId id="2147484694" r:id="rId5"/>
    <p:sldLayoutId id="2147484695" r:id="rId6"/>
    <p:sldLayoutId id="2147484696" r:id="rId7"/>
    <p:sldLayoutId id="2147484697" r:id="rId8"/>
    <p:sldLayoutId id="2147484698" r:id="rId9"/>
    <p:sldLayoutId id="2147484699" r:id="rId10"/>
    <p:sldLayoutId id="2147484700" r:id="rId11"/>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3"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3"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3"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3"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3"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iig.wwnorton.com/prinecomi2/full/page/420_product_differentiation_in_seinfeld" TargetMode="External"/><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iig.wwnorton.com/prinecomi2/full/page/427_collusion_in_american_gangster" TargetMode="External"/><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14.jpeg"/><Relationship Id="rId12" Type="http://schemas.openxmlformats.org/officeDocument/2006/relationships/image" Target="../media/image15.jpeg"/><Relationship Id="rId13" Type="http://schemas.openxmlformats.org/officeDocument/2006/relationships/image" Target="../media/image16.jpeg"/><Relationship Id="rId14" Type="http://schemas.openxmlformats.org/officeDocument/2006/relationships/image" Target="../media/image17.jpeg"/><Relationship Id="rId15" Type="http://schemas.openxmlformats.org/officeDocument/2006/relationships/image" Target="../media/image18.jpeg"/><Relationship Id="rId16"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image" Target="../media/image27.jpeg"/><Relationship Id="rId1" Type="http://schemas.openxmlformats.org/officeDocument/2006/relationships/slideLayout" Target="../slideLayouts/slideLayout2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image" Target="../media/image36.jpeg"/><Relationship Id="rId12" Type="http://schemas.openxmlformats.org/officeDocument/2006/relationships/image" Target="../media/image37.jpeg"/><Relationship Id="rId13" Type="http://schemas.openxmlformats.org/officeDocument/2006/relationships/image" Target="../media/image38.jpeg"/><Relationship Id="rId1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8" Type="http://schemas.openxmlformats.org/officeDocument/2006/relationships/image" Target="../media/image33.jpeg"/><Relationship Id="rId9" Type="http://schemas.openxmlformats.org/officeDocument/2006/relationships/image" Target="../media/image34.jpeg"/><Relationship Id="rId10"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37.jpeg"/><Relationship Id="rId12" Type="http://schemas.openxmlformats.org/officeDocument/2006/relationships/image" Target="../media/image39.jpeg"/><Relationship Id="rId13"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jpeg"/><Relationship Id="rId9" Type="http://schemas.openxmlformats.org/officeDocument/2006/relationships/image" Target="../media/image35.jpeg"/><Relationship Id="rId10" Type="http://schemas.openxmlformats.org/officeDocument/2006/relationships/image" Target="../media/image3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7"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1" Type="http://schemas.openxmlformats.org/officeDocument/2006/relationships/image" Target="../media/image52.jpeg"/><Relationship Id="rId12" Type="http://schemas.openxmlformats.org/officeDocument/2006/relationships/image" Target="../media/image53.jpeg"/><Relationship Id="rId13" Type="http://schemas.openxmlformats.org/officeDocument/2006/relationships/image" Target="../media/image54.jpeg"/><Relationship Id="rId14" Type="http://schemas.openxmlformats.org/officeDocument/2006/relationships/image" Target="../media/image55.jpeg"/><Relationship Id="rId15" Type="http://schemas.openxmlformats.org/officeDocument/2006/relationships/image" Target="../media/image56.jpeg"/><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image" Target="../media/image47.jpeg"/><Relationship Id="rId7" Type="http://schemas.openxmlformats.org/officeDocument/2006/relationships/image" Target="../media/image48.jpeg"/><Relationship Id="rId8" Type="http://schemas.openxmlformats.org/officeDocument/2006/relationships/image" Target="../media/image49.jpeg"/><Relationship Id="rId9" Type="http://schemas.openxmlformats.org/officeDocument/2006/relationships/image" Target="../media/image50.jpeg"/><Relationship Id="rId10" Type="http://schemas.openxmlformats.org/officeDocument/2006/relationships/image" Target="../media/image5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41.jpeg"/><Relationship Id="rId5" Type="http://schemas.openxmlformats.org/officeDocument/2006/relationships/image" Target="../media/image58.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s://iig.wwnorton.com/prinecomi2/full/page/329_the_firm_in_south_park" TargetMode="External"/><Relationship Id="rId4" Type="http://schemas.openxmlformats.org/officeDocument/2006/relationships/image" Target="../media/image59.emf"/><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https://iig.wwnorton.com/prinecomi2/full/page/434_advertising_et_the_extra_terrestrial" TargetMode="External"/><Relationship Id="rId4" Type="http://schemas.openxmlformats.org/officeDocument/2006/relationships/image" Target="../media/image59.emf"/><Relationship Id="rId5" Type="http://schemas.openxmlformats.org/officeDocument/2006/relationships/image" Target="../media/image60.jpe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hyperlink" Target="https://iig.wwnorton.com/prinecomi2/full/page/436_pricing_in_free_hugs_prank_2_dollars_deluxe_hugs" TargetMode="External"/><Relationship Id="rId4" Type="http://schemas.openxmlformats.org/officeDocument/2006/relationships/image" Target="../media/image59.emf"/><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1.jpeg"/></Relationships>
</file>

<file path=ppt/slides/_rels/slide35.x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3.emf"/><Relationship Id="rId5" Type="http://schemas.openxmlformats.org/officeDocument/2006/relationships/image" Target="../media/image64.emf"/><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1.jpeg"/></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0.jpeg"/><Relationship Id="rId5" Type="http://schemas.openxmlformats.org/officeDocument/2006/relationships/image" Target="../media/image67.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1" Type="http://schemas.openxmlformats.org/officeDocument/2006/relationships/image" Target="../media/image77.jpeg"/><Relationship Id="rId12" Type="http://schemas.openxmlformats.org/officeDocument/2006/relationships/image" Target="../media/image78.jpeg"/><Relationship Id="rId13" Type="http://schemas.openxmlformats.org/officeDocument/2006/relationships/image" Target="../media/image79.jpeg"/><Relationship Id="rId14" Type="http://schemas.openxmlformats.org/officeDocument/2006/relationships/image" Target="../media/image80.jpeg"/><Relationship Id="rId1" Type="http://schemas.openxmlformats.org/officeDocument/2006/relationships/slideLayout" Target="../slideLayouts/slideLayout20.xml"/><Relationship Id="rId2" Type="http://schemas.openxmlformats.org/officeDocument/2006/relationships/notesSlide" Target="../notesSlides/notesSlide41.xml"/><Relationship Id="rId3" Type="http://schemas.openxmlformats.org/officeDocument/2006/relationships/image" Target="../media/image69.jpeg"/><Relationship Id="rId4" Type="http://schemas.openxmlformats.org/officeDocument/2006/relationships/image" Target="../media/image70.jpeg"/><Relationship Id="rId5" Type="http://schemas.openxmlformats.org/officeDocument/2006/relationships/image" Target="../media/image71.jpeg"/><Relationship Id="rId6" Type="http://schemas.openxmlformats.org/officeDocument/2006/relationships/image" Target="../media/image72.jpeg"/><Relationship Id="rId7" Type="http://schemas.openxmlformats.org/officeDocument/2006/relationships/image" Target="../media/image73.jpeg"/><Relationship Id="rId8" Type="http://schemas.openxmlformats.org/officeDocument/2006/relationships/image" Target="../media/image74.jpeg"/><Relationship Id="rId9" Type="http://schemas.openxmlformats.org/officeDocument/2006/relationships/image" Target="../media/image75.jpeg"/><Relationship Id="rId10" Type="http://schemas.openxmlformats.org/officeDocument/2006/relationships/image" Target="../media/image76.jpeg"/></Relationships>
</file>

<file path=ppt/slides/_rels/slide42.xml.rels><?xml version="1.0" encoding="UTF-8" standalone="yes"?>
<Relationships xmlns="http://schemas.openxmlformats.org/package/2006/relationships"><Relationship Id="rId3" Type="http://schemas.openxmlformats.org/officeDocument/2006/relationships/image" Target="../media/image81.jpeg"/><Relationship Id="rId4" Type="http://schemas.openxmlformats.org/officeDocument/2006/relationships/image" Target="../media/image82.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hyperlink" Target="https://iig.wwnorton.com/prinecomi2/full/page/431_product_differentiation_in_mad_men" TargetMode="External"/><Relationship Id="rId4" Type="http://schemas.openxmlformats.org/officeDocument/2006/relationships/image" Target="../media/image59.emf"/><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3729038" y="1350963"/>
            <a:ext cx="5106987" cy="4179887"/>
          </a:xfrm>
        </p:spPr>
        <p:txBody>
          <a:bodyPr>
            <a:normAutofit/>
          </a:bodyPr>
          <a:lstStyle/>
          <a:p>
            <a:pPr eaLnBrk="1" hangingPunct="1">
              <a:defRPr/>
            </a:pPr>
            <a:r>
              <a:rPr lang="en-US" altLang="en-US" cap="none">
                <a:latin typeface="Helvetica Neue" charset="0"/>
                <a:ea typeface="MS PGothic" charset="-128"/>
                <a:cs typeface="Arial" charset="0"/>
              </a:rPr>
              <a:t>Monopolistic Competition and Advertising</a:t>
            </a:r>
          </a:p>
        </p:txBody>
      </p:sp>
      <p:sp>
        <p:nvSpPr>
          <p:cNvPr id="2" name="Text Placeholder 2"/>
          <p:cNvSpPr>
            <a:spLocks noGrp="1"/>
          </p:cNvSpPr>
          <p:nvPr>
            <p:ph type="body" sz="quarter" idx="10"/>
          </p:nvPr>
        </p:nvSpPr>
        <p:spPr>
          <a:xfrm>
            <a:off x="323850" y="1350963"/>
            <a:ext cx="3116263" cy="4179887"/>
          </a:xfrm>
        </p:spPr>
        <p:txBody>
          <a:bodyPr/>
          <a:lstStyle/>
          <a:p>
            <a:pPr eaLnBrk="1" hangingPunct="1"/>
            <a:r>
              <a:rPr lang="en-US">
                <a:solidFill>
                  <a:srgbClr val="1492C7"/>
                </a:solidFill>
                <a:latin typeface="Helvetica Neue Medium" pitchFamily="-103" charset="0"/>
                <a:ea typeface="MS PGothic" charset="0"/>
                <a:cs typeface="Arial" pitchFamily="-103" charset="0"/>
              </a:rPr>
              <a:t>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Product Differentiation</a:t>
            </a:r>
            <a:r>
              <a:rPr lang="en-US">
                <a:latin typeface="Arial" pitchFamily="-103" charset="0"/>
                <a:ea typeface="MS PGothic" charset="0"/>
                <a:cs typeface="Arial" pitchFamily="-103" charset="0"/>
              </a:rPr>
              <a:t>—</a:t>
            </a:r>
            <a:r>
              <a:rPr lang="en-US">
                <a:latin typeface="Helvetica Neue" pitchFamily="-103" charset="0"/>
                <a:ea typeface="MS PGothic" charset="0"/>
                <a:cs typeface="Arial" pitchFamily="-103" charset="0"/>
              </a:rPr>
              <a:t>2 </a:t>
            </a:r>
          </a:p>
        </p:txBody>
      </p:sp>
      <p:sp>
        <p:nvSpPr>
          <p:cNvPr id="28674" name="Content Placeholder 2"/>
          <p:cNvSpPr>
            <a:spLocks noGrp="1"/>
          </p:cNvSpPr>
          <p:nvPr>
            <p:ph idx="1"/>
          </p:nvPr>
        </p:nvSpPr>
        <p:spPr>
          <a:xfrm>
            <a:off x="457200" y="1712913"/>
            <a:ext cx="8229600" cy="4895850"/>
          </a:xfrm>
        </p:spPr>
        <p:txBody>
          <a:bodyPr/>
          <a:lstStyle/>
          <a:p>
            <a:pPr eaLnBrk="1" hangingPunct="1"/>
            <a:r>
              <a:rPr lang="en-US" sz="3200" dirty="0">
                <a:latin typeface="Helvetica Neue" pitchFamily="-103" charset="0"/>
                <a:ea typeface="MS PGothic" charset="0"/>
                <a:cs typeface="Arial" pitchFamily="-103" charset="0"/>
              </a:rPr>
              <a:t>Important point to remember:</a:t>
            </a:r>
          </a:p>
          <a:p>
            <a:pPr marL="0" lvl="1" indent="0" eaLnBrk="1" hangingPunct="1">
              <a:buFont typeface="Arial" pitchFamily="-103" charset="0"/>
              <a:buNone/>
            </a:pPr>
            <a:endParaRPr lang="en-US" dirty="0">
              <a:latin typeface="Helvetica Neue" pitchFamily="-103" charset="0"/>
              <a:ea typeface="MS PGothic" charset="0"/>
              <a:cs typeface="Arial" pitchFamily="-103" charset="0"/>
            </a:endParaRPr>
          </a:p>
          <a:p>
            <a:pPr marL="0" lvl="1" indent="0" eaLnBrk="1" hangingPunct="1">
              <a:buFont typeface="Arial" pitchFamily="-103" charset="0"/>
              <a:buNone/>
            </a:pPr>
            <a:r>
              <a:rPr lang="en-US" i="1" dirty="0">
                <a:latin typeface="Helvetica Neue" pitchFamily="-103" charset="0"/>
                <a:ea typeface="MS PGothic" charset="0"/>
                <a:cs typeface="Arial" pitchFamily="-103" charset="0"/>
              </a:rPr>
              <a:t>		</a:t>
            </a:r>
            <a:r>
              <a:rPr lang="en-US" b="1" i="1" dirty="0">
                <a:solidFill>
                  <a:srgbClr val="1392C8"/>
                </a:solidFill>
                <a:latin typeface="Arial" pitchFamily="-103" charset="0"/>
                <a:ea typeface="MS PGothic" charset="0"/>
                <a:cs typeface="Arial" pitchFamily="-103" charset="0"/>
              </a:rPr>
              <a:t>De </a:t>
            </a:r>
            <a:r>
              <a:rPr lang="en-US" b="1" i="1" dirty="0" err="1">
                <a:solidFill>
                  <a:srgbClr val="1392C8"/>
                </a:solidFill>
                <a:latin typeface="Arial" pitchFamily="-103" charset="0"/>
                <a:ea typeface="MS PGothic" charset="0"/>
                <a:cs typeface="Arial" pitchFamily="-103" charset="0"/>
              </a:rPr>
              <a:t>gustibus</a:t>
            </a:r>
            <a:r>
              <a:rPr lang="en-US" b="1" i="1" dirty="0">
                <a:solidFill>
                  <a:srgbClr val="1392C8"/>
                </a:solidFill>
                <a:latin typeface="Arial" pitchFamily="-103" charset="0"/>
                <a:ea typeface="MS PGothic" charset="0"/>
                <a:cs typeface="Arial" pitchFamily="-103" charset="0"/>
              </a:rPr>
              <a:t> </a:t>
            </a:r>
            <a:r>
              <a:rPr lang="en-US" b="1" i="1" dirty="0" smtClean="0">
                <a:solidFill>
                  <a:srgbClr val="1392C8"/>
                </a:solidFill>
                <a:latin typeface="Arial" pitchFamily="-103" charset="0"/>
                <a:ea typeface="MS PGothic" charset="0"/>
                <a:cs typeface="Arial" pitchFamily="-103" charset="0"/>
              </a:rPr>
              <a:t>non </a:t>
            </a:r>
            <a:r>
              <a:rPr lang="en-US" b="1" i="1" dirty="0" err="1">
                <a:solidFill>
                  <a:srgbClr val="1392C8"/>
                </a:solidFill>
                <a:latin typeface="Arial" pitchFamily="-103" charset="0"/>
                <a:ea typeface="MS PGothic" charset="0"/>
                <a:cs typeface="Arial" pitchFamily="-103" charset="0"/>
              </a:rPr>
              <a:t>est</a:t>
            </a:r>
            <a:r>
              <a:rPr lang="en-US" b="1" i="1" dirty="0">
                <a:solidFill>
                  <a:srgbClr val="1392C8"/>
                </a:solidFill>
                <a:latin typeface="Arial" pitchFamily="-103" charset="0"/>
                <a:ea typeface="MS PGothic" charset="0"/>
                <a:cs typeface="Arial" pitchFamily="-103" charset="0"/>
              </a:rPr>
              <a:t> </a:t>
            </a:r>
            <a:r>
              <a:rPr lang="en-US" b="1" i="1" dirty="0" err="1" smtClean="0">
                <a:solidFill>
                  <a:srgbClr val="1392C8"/>
                </a:solidFill>
                <a:latin typeface="Arial" pitchFamily="-103" charset="0"/>
                <a:ea typeface="MS PGothic" charset="0"/>
                <a:cs typeface="Arial" pitchFamily="-103" charset="0"/>
              </a:rPr>
              <a:t>disputandum</a:t>
            </a:r>
            <a:endParaRPr lang="en-US" b="1" i="1" dirty="0">
              <a:solidFill>
                <a:srgbClr val="1392C8"/>
              </a:solidFill>
              <a:latin typeface="Arial" pitchFamily="-103" charset="0"/>
              <a:ea typeface="MS PGothic" charset="0"/>
              <a:cs typeface="Arial" pitchFamily="-103" charset="0"/>
            </a:endParaRPr>
          </a:p>
          <a:p>
            <a:pPr marL="0" lvl="1" indent="0" eaLnBrk="1" hangingPunct="1">
              <a:buFont typeface="Arial" pitchFamily="-103" charset="0"/>
              <a:buNone/>
            </a:pPr>
            <a:endParaRPr lang="en-US" b="1" i="1" dirty="0" smtClean="0">
              <a:solidFill>
                <a:srgbClr val="FF0000"/>
              </a:solidFill>
              <a:latin typeface="Arial" pitchFamily="-103" charset="0"/>
              <a:ea typeface="MS PGothic" charset="0"/>
              <a:cs typeface="Arial" pitchFamily="-103" charset="0"/>
            </a:endParaRPr>
          </a:p>
          <a:p>
            <a:pPr marL="0" lvl="1" indent="0" algn="ctr" eaLnBrk="1" hangingPunct="1">
              <a:buFont typeface="Arial" pitchFamily="-103" charset="0"/>
              <a:buNone/>
            </a:pPr>
            <a:r>
              <a:rPr lang="en-US" dirty="0" smtClean="0">
                <a:latin typeface="Arial" pitchFamily="-103" charset="0"/>
                <a:ea typeface="MS PGothic" charset="0"/>
                <a:cs typeface="Arial" pitchFamily="-103" charset="0"/>
              </a:rPr>
              <a:t>or</a:t>
            </a:r>
          </a:p>
          <a:p>
            <a:pPr marL="0" lvl="1" indent="0" algn="ctr" eaLnBrk="1" hangingPunct="1">
              <a:buFont typeface="Arial" pitchFamily="-103" charset="0"/>
              <a:buNone/>
            </a:pPr>
            <a:endParaRPr lang="en-US" b="1" i="1" dirty="0" smtClean="0">
              <a:solidFill>
                <a:srgbClr val="FF0000"/>
              </a:solidFill>
              <a:latin typeface="Arial" pitchFamily="-103" charset="0"/>
              <a:ea typeface="MS PGothic" charset="0"/>
              <a:cs typeface="Arial" pitchFamily="-103" charset="0"/>
            </a:endParaRPr>
          </a:p>
          <a:p>
            <a:pPr marL="0" lvl="1" indent="0" algn="ctr" eaLnBrk="1" hangingPunct="1">
              <a:buFont typeface="Arial" pitchFamily="-103" charset="0"/>
              <a:buNone/>
            </a:pPr>
            <a:r>
              <a:rPr lang="en-US" b="1" i="1" dirty="0" smtClean="0">
                <a:solidFill>
                  <a:srgbClr val="1392C8"/>
                </a:solidFill>
                <a:latin typeface="Arial" pitchFamily="-103" charset="0"/>
                <a:ea typeface="MS PGothic" charset="0"/>
                <a:cs typeface="Arial" pitchFamily="-103" charset="0"/>
              </a:rPr>
              <a:t>“In matters of taste, there can be no disputes”</a:t>
            </a:r>
            <a:endParaRPr lang="en-US" b="1" i="1" dirty="0">
              <a:solidFill>
                <a:srgbClr val="1392C8"/>
              </a:solidFill>
              <a:latin typeface="Arial" pitchFamily="-103" charset="0"/>
              <a:ea typeface="MS PGothic"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1527175"/>
          </a:xfrm>
        </p:spPr>
        <p:txBody>
          <a:bodyPr/>
          <a:lstStyle/>
          <a:p>
            <a:r>
              <a:rPr lang="en-US">
                <a:latin typeface="Arial" pitchFamily="-103" charset="0"/>
                <a:ea typeface="MS PGothic" charset="0"/>
                <a:cs typeface="Arial" pitchFamily="-103" charset="0"/>
              </a:rPr>
              <a:t>Economics in </a:t>
            </a:r>
            <a:r>
              <a:rPr lang="en-US" i="1">
                <a:latin typeface="Arial" pitchFamily="-103" charset="0"/>
                <a:ea typeface="MS PGothic" charset="0"/>
                <a:cs typeface="Arial" pitchFamily="-103" charset="0"/>
              </a:rPr>
              <a:t>Seinfeld</a:t>
            </a:r>
            <a:r>
              <a:rPr lang="en-US">
                <a:latin typeface="Arial" pitchFamily="-103" charset="0"/>
                <a:ea typeface="MS PGothic" charset="0"/>
                <a:cs typeface="Arial" pitchFamily="-103" charset="0"/>
              </a:rPr>
              <a:t>,</a:t>
            </a:r>
            <a:r>
              <a:rPr lang="en-US" i="1">
                <a:latin typeface="Arial" pitchFamily="-103" charset="0"/>
                <a:ea typeface="MS PGothic" charset="0"/>
                <a:cs typeface="Arial" pitchFamily="-103" charset="0"/>
              </a:rPr>
              <a:t> </a:t>
            </a:r>
            <a:r>
              <a:rPr lang="en-US">
                <a:latin typeface="Arial" pitchFamily="-103" charset="0"/>
                <a:ea typeface="MS PGothic" charset="0"/>
                <a:cs typeface="Arial" pitchFamily="-103" charset="0"/>
              </a:rPr>
              <a:t>“The Café”</a:t>
            </a:r>
          </a:p>
        </p:txBody>
      </p:sp>
      <p:sp>
        <p:nvSpPr>
          <p:cNvPr id="30722" name="Content Placeholder 2"/>
          <p:cNvSpPr>
            <a:spLocks noGrp="1"/>
          </p:cNvSpPr>
          <p:nvPr>
            <p:ph idx="1"/>
          </p:nvPr>
        </p:nvSpPr>
        <p:spPr>
          <a:xfrm>
            <a:off x="457200" y="1698625"/>
            <a:ext cx="8420100" cy="2743200"/>
          </a:xfrm>
        </p:spPr>
        <p:txBody>
          <a:bodyPr/>
          <a:lstStyle/>
          <a:p>
            <a:r>
              <a:rPr lang="en-US">
                <a:latin typeface="Arial" pitchFamily="-103" charset="0"/>
                <a:ea typeface="MS PGothic" charset="0"/>
                <a:cs typeface="Arial" pitchFamily="-103" charset="0"/>
              </a:rPr>
              <a:t>Babu’s restaurant has few customers, so Jerry convinces Babu to serve Pakistani food.</a:t>
            </a:r>
          </a:p>
        </p:txBody>
      </p:sp>
      <p:pic>
        <p:nvPicPr>
          <p:cNvPr id="30723" name="Picture 4" descr="Tip #420: Product Differentiation in Seinfeld, “The Café”">
            <a:hlinkClick r:id="rId3"/>
          </p:cNvPr>
          <p:cNvPicPr>
            <a:picLocks noChangeAspect="1"/>
          </p:cNvPicPr>
          <p:nvPr/>
        </p:nvPicPr>
        <p:blipFill>
          <a:blip r:embed="rId4"/>
          <a:srcRect l="20306" t="18303" r="22078" b="25455"/>
          <a:stretch>
            <a:fillRect/>
          </a:stretch>
        </p:blipFill>
        <p:spPr bwMode="auto">
          <a:xfrm>
            <a:off x="3797300" y="4130675"/>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527175"/>
          </a:xfrm>
        </p:spPr>
        <p:txBody>
          <a:bodyPr/>
          <a:lstStyle/>
          <a:p>
            <a:r>
              <a:rPr lang="en-US">
                <a:latin typeface="Arial" pitchFamily="-103" charset="0"/>
                <a:ea typeface="MS PGothic" charset="0"/>
                <a:cs typeface="Arial" pitchFamily="-103" charset="0"/>
              </a:rPr>
              <a:t>Economics in </a:t>
            </a:r>
            <a:r>
              <a:rPr lang="en-US" i="1">
                <a:latin typeface="Arial" pitchFamily="-103" charset="0"/>
                <a:ea typeface="MS PGothic" charset="0"/>
                <a:cs typeface="Arial" pitchFamily="-103" charset="0"/>
              </a:rPr>
              <a:t>American Gangster</a:t>
            </a:r>
          </a:p>
        </p:txBody>
      </p:sp>
      <p:sp>
        <p:nvSpPr>
          <p:cNvPr id="32770" name="Content Placeholder 2"/>
          <p:cNvSpPr>
            <a:spLocks noGrp="1"/>
          </p:cNvSpPr>
          <p:nvPr>
            <p:ph idx="1"/>
          </p:nvPr>
        </p:nvSpPr>
        <p:spPr>
          <a:xfrm>
            <a:off x="457200" y="1698625"/>
            <a:ext cx="8420100" cy="2743200"/>
          </a:xfrm>
        </p:spPr>
        <p:txBody>
          <a:bodyPr/>
          <a:lstStyle/>
          <a:p>
            <a:r>
              <a:rPr lang="en-US">
                <a:latin typeface="Arial" pitchFamily="-103" charset="0"/>
                <a:ea typeface="MS PGothic" charset="0"/>
                <a:cs typeface="Arial" pitchFamily="-103" charset="0"/>
              </a:rPr>
              <a:t>“Blue Magic”—a brand that signals quality</a:t>
            </a:r>
          </a:p>
        </p:txBody>
      </p:sp>
      <p:pic>
        <p:nvPicPr>
          <p:cNvPr id="32771" name="Picture 4" descr="Tip #427: Collusion in American Gangster">
            <a:hlinkClick r:id="rId3"/>
          </p:cNvPr>
          <p:cNvPicPr>
            <a:picLocks noChangeAspect="1"/>
          </p:cNvPicPr>
          <p:nvPr/>
        </p:nvPicPr>
        <p:blipFill>
          <a:blip r:embed="rId4"/>
          <a:srcRect l="20306" t="18303" r="22078" b="25455"/>
          <a:stretch>
            <a:fillRect/>
          </a:stretch>
        </p:blipFill>
        <p:spPr bwMode="auto">
          <a:xfrm>
            <a:off x="3797300" y="3705225"/>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Differences among the Three Market Types</a:t>
            </a:r>
          </a:p>
        </p:txBody>
      </p:sp>
      <p:sp>
        <p:nvSpPr>
          <p:cNvPr id="34818" name="Content Placeholder 2"/>
          <p:cNvSpPr>
            <a:spLocks noGrp="1"/>
          </p:cNvSpPr>
          <p:nvPr>
            <p:ph idx="1"/>
          </p:nvPr>
        </p:nvSpPr>
        <p:spPr>
          <a:xfrm>
            <a:off x="457200" y="1712913"/>
            <a:ext cx="8229600" cy="4895850"/>
          </a:xfrm>
        </p:spPr>
        <p:txBody>
          <a:bodyPr/>
          <a:lstStyle/>
          <a:p>
            <a:pPr eaLnBrk="1" hangingPunct="1"/>
            <a:r>
              <a:rPr lang="en-US" sz="3200" dirty="0">
                <a:latin typeface="Helvetica Neue" pitchFamily="-103" charset="0"/>
                <a:ea typeface="MS PGothic" charset="0"/>
                <a:cs typeface="Arial" pitchFamily="-103" charset="0"/>
              </a:rPr>
              <a:t>Perfect competition: </a:t>
            </a:r>
          </a:p>
          <a:p>
            <a:pPr lvl="1" eaLnBrk="1" hangingPunct="1"/>
            <a:r>
              <a:rPr lang="en-US" sz="2800" dirty="0">
                <a:latin typeface="Helvetica Neue" pitchFamily="-103" charset="0"/>
                <a:ea typeface="MS PGothic" charset="0"/>
                <a:cs typeface="Arial" pitchFamily="-103" charset="0"/>
              </a:rPr>
              <a:t>Low prices</a:t>
            </a:r>
          </a:p>
          <a:p>
            <a:pPr lvl="1" eaLnBrk="1" hangingPunct="1"/>
            <a:r>
              <a:rPr lang="en-US" sz="2800" dirty="0">
                <a:latin typeface="Helvetica Neue" pitchFamily="-103" charset="0"/>
                <a:ea typeface="MS PGothic" charset="0"/>
                <a:cs typeface="Arial" pitchFamily="-103" charset="0"/>
              </a:rPr>
              <a:t>Efficient level of output</a:t>
            </a:r>
          </a:p>
          <a:p>
            <a:pPr eaLnBrk="1" hangingPunct="1"/>
            <a:r>
              <a:rPr lang="en-US" sz="3200" dirty="0">
                <a:latin typeface="Helvetica Neue" pitchFamily="-103" charset="0"/>
                <a:ea typeface="MS PGothic" charset="0"/>
                <a:cs typeface="Arial" pitchFamily="-103" charset="0"/>
              </a:rPr>
              <a:t>Monopoly: </a:t>
            </a:r>
          </a:p>
          <a:p>
            <a:pPr lvl="1" eaLnBrk="1" hangingPunct="1"/>
            <a:r>
              <a:rPr lang="en-US" sz="2800" dirty="0">
                <a:latin typeface="Helvetica Neue" pitchFamily="-103" charset="0"/>
                <a:ea typeface="MS PGothic" charset="0"/>
                <a:cs typeface="Arial" pitchFamily="-103" charset="0"/>
              </a:rPr>
              <a:t>High prices</a:t>
            </a:r>
          </a:p>
          <a:p>
            <a:pPr lvl="1" eaLnBrk="1" hangingPunct="1"/>
            <a:r>
              <a:rPr lang="en-US" sz="2800" dirty="0">
                <a:latin typeface="Helvetica Neue" pitchFamily="-103" charset="0"/>
                <a:ea typeface="MS PGothic" charset="0"/>
                <a:cs typeface="Arial" pitchFamily="-103" charset="0"/>
              </a:rPr>
              <a:t>Inefficient level of output</a:t>
            </a:r>
          </a:p>
          <a:p>
            <a:pPr eaLnBrk="1" hangingPunct="1"/>
            <a:r>
              <a:rPr lang="en-US" sz="3200" dirty="0">
                <a:latin typeface="Helvetica Neue" pitchFamily="-103" charset="0"/>
                <a:ea typeface="MS PGothic" charset="0"/>
                <a:cs typeface="Arial" pitchFamily="-103" charset="0"/>
              </a:rPr>
              <a:t>Monopolistic competition:</a:t>
            </a:r>
          </a:p>
          <a:p>
            <a:pPr lvl="1" eaLnBrk="1" hangingPunct="1"/>
            <a:r>
              <a:rPr lang="en-US" dirty="0">
                <a:latin typeface="Helvetica Neue" pitchFamily="-103" charset="0"/>
                <a:ea typeface="MS PGothic" charset="0"/>
                <a:cs typeface="Arial" pitchFamily="-103"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2" name="Title 25"/>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Monopolistic Competition in the Short Run</a:t>
            </a:r>
            <a:endParaRPr lang="en-US">
              <a:latin typeface="Arial" pitchFamily="-103" charset="0"/>
              <a:ea typeface="MS PGothic" charset="0"/>
              <a:cs typeface="Arial" pitchFamily="-103" charset="0"/>
            </a:endParaRPr>
          </a:p>
        </p:txBody>
      </p:sp>
      <p:pic>
        <p:nvPicPr>
          <p:cNvPr id="22" name="Picture 21" descr=" "/>
          <p:cNvPicPr>
            <a:picLocks noChangeAspect="1"/>
          </p:cNvPicPr>
          <p:nvPr/>
        </p:nvPicPr>
        <p:blipFill>
          <a:blip r:embed="rId3"/>
          <a:stretch>
            <a:fillRect/>
          </a:stretch>
        </p:blipFill>
        <p:spPr>
          <a:xfrm>
            <a:off x="5109366" y="3822202"/>
            <a:ext cx="1207008" cy="310896"/>
          </a:xfrm>
          <a:prstGeom prst="rect">
            <a:avLst/>
          </a:prstGeom>
        </p:spPr>
      </p:pic>
      <p:pic>
        <p:nvPicPr>
          <p:cNvPr id="23" name="Picture 22" descr=" "/>
          <p:cNvPicPr>
            <a:picLocks noChangeAspect="1"/>
          </p:cNvPicPr>
          <p:nvPr/>
        </p:nvPicPr>
        <p:blipFill>
          <a:blip r:embed="rId4">
            <a:clrChange>
              <a:clrFrom>
                <a:srgbClr val="FFFFFF"/>
              </a:clrFrom>
              <a:clrTo>
                <a:srgbClr val="FFFFFF">
                  <a:alpha val="0"/>
                </a:srgbClr>
              </a:clrTo>
            </a:clrChange>
          </a:blip>
          <a:stretch>
            <a:fillRect/>
          </a:stretch>
        </p:blipFill>
        <p:spPr>
          <a:xfrm>
            <a:off x="5096095" y="3811089"/>
            <a:ext cx="1219200" cy="1725168"/>
          </a:xfrm>
          <a:prstGeom prst="rect">
            <a:avLst/>
          </a:prstGeom>
        </p:spPr>
      </p:pic>
      <p:pic>
        <p:nvPicPr>
          <p:cNvPr id="26" name="Picture 25" descr=" "/>
          <p:cNvPicPr>
            <a:picLocks noChangeAspect="1"/>
          </p:cNvPicPr>
          <p:nvPr/>
        </p:nvPicPr>
        <p:blipFill>
          <a:blip r:embed="rId5"/>
          <a:stretch>
            <a:fillRect/>
          </a:stretch>
        </p:blipFill>
        <p:spPr>
          <a:xfrm>
            <a:off x="873151" y="3592584"/>
            <a:ext cx="1499616" cy="310896"/>
          </a:xfrm>
          <a:prstGeom prst="rect">
            <a:avLst/>
          </a:prstGeom>
        </p:spPr>
      </p:pic>
      <p:pic>
        <p:nvPicPr>
          <p:cNvPr id="27" name="Picture 26" descr=" "/>
          <p:cNvPicPr>
            <a:picLocks noChangeAspect="1"/>
          </p:cNvPicPr>
          <p:nvPr/>
        </p:nvPicPr>
        <p:blipFill>
          <a:blip r:embed="rId6">
            <a:clrChange>
              <a:clrFrom>
                <a:srgbClr val="FFFFFF"/>
              </a:clrFrom>
              <a:clrTo>
                <a:srgbClr val="FFFFFF">
                  <a:alpha val="0"/>
                </a:srgbClr>
              </a:clrTo>
            </a:clrChange>
          </a:blip>
          <a:stretch>
            <a:fillRect/>
          </a:stretch>
        </p:blipFill>
        <p:spPr>
          <a:xfrm>
            <a:off x="864007" y="3583505"/>
            <a:ext cx="1517904" cy="1950720"/>
          </a:xfrm>
          <a:prstGeom prst="rect">
            <a:avLst/>
          </a:prstGeom>
        </p:spPr>
      </p:pic>
      <p:pic>
        <p:nvPicPr>
          <p:cNvPr id="28" name="Picture 27" descr=" "/>
          <p:cNvPicPr>
            <a:picLocks noChangeAspect="1"/>
          </p:cNvPicPr>
          <p:nvPr/>
        </p:nvPicPr>
        <p:blipFill>
          <a:blip r:embed="rId7">
            <a:clrChange>
              <a:clrFrom>
                <a:srgbClr val="FFFFFF"/>
              </a:clrFrom>
              <a:clrTo>
                <a:srgbClr val="FFFFFF">
                  <a:alpha val="0"/>
                </a:srgbClr>
              </a:clrTo>
            </a:clrChange>
          </a:blip>
          <a:stretch>
            <a:fillRect/>
          </a:stretch>
        </p:blipFill>
        <p:spPr>
          <a:xfrm>
            <a:off x="525497" y="3510925"/>
            <a:ext cx="5839968" cy="2225040"/>
          </a:xfrm>
          <a:prstGeom prst="rect">
            <a:avLst/>
          </a:prstGeom>
        </p:spPr>
      </p:pic>
      <p:pic>
        <p:nvPicPr>
          <p:cNvPr id="29" name="Picture 28" descr=" "/>
          <p:cNvPicPr>
            <a:picLocks noChangeAspect="1"/>
          </p:cNvPicPr>
          <p:nvPr/>
        </p:nvPicPr>
        <p:blipFill>
          <a:blip r:embed="rId8">
            <a:clrChange>
              <a:clrFrom>
                <a:srgbClr val="FFFFFF"/>
              </a:clrFrom>
              <a:clrTo>
                <a:srgbClr val="FFFFFF">
                  <a:alpha val="0"/>
                </a:srgbClr>
              </a:clrTo>
            </a:clrChange>
          </a:blip>
          <a:stretch>
            <a:fillRect/>
          </a:stretch>
        </p:blipFill>
        <p:spPr>
          <a:xfrm>
            <a:off x="1398136" y="2409453"/>
            <a:ext cx="2688336" cy="2791968"/>
          </a:xfrm>
          <a:prstGeom prst="rect">
            <a:avLst/>
          </a:prstGeom>
        </p:spPr>
      </p:pic>
      <p:pic>
        <p:nvPicPr>
          <p:cNvPr id="30" name="Picture 29" descr=" "/>
          <p:cNvPicPr>
            <a:picLocks noChangeAspect="1"/>
          </p:cNvPicPr>
          <p:nvPr/>
        </p:nvPicPr>
        <p:blipFill>
          <a:blip r:embed="rId9">
            <a:clrChange>
              <a:clrFrom>
                <a:srgbClr val="FFFFFF"/>
              </a:clrFrom>
              <a:clrTo>
                <a:srgbClr val="FFFFFF">
                  <a:alpha val="0"/>
                </a:srgbClr>
              </a:clrTo>
            </a:clrChange>
          </a:blip>
          <a:stretch>
            <a:fillRect/>
          </a:stretch>
        </p:blipFill>
        <p:spPr>
          <a:xfrm>
            <a:off x="5408229" y="2335729"/>
            <a:ext cx="2718816" cy="2810256"/>
          </a:xfrm>
          <a:prstGeom prst="rect">
            <a:avLst/>
          </a:prstGeom>
        </p:spPr>
      </p:pic>
      <p:pic>
        <p:nvPicPr>
          <p:cNvPr id="31" name="Picture 30" descr=" "/>
          <p:cNvPicPr>
            <a:picLocks noChangeAspect="1"/>
          </p:cNvPicPr>
          <p:nvPr/>
        </p:nvPicPr>
        <p:blipFill>
          <a:blip r:embed="rId10">
            <a:clrChange>
              <a:clrFrom>
                <a:srgbClr val="FFFFFF"/>
              </a:clrFrom>
              <a:clrTo>
                <a:srgbClr val="FFFFFF">
                  <a:alpha val="0"/>
                </a:srgbClr>
              </a:clrTo>
            </a:clrChange>
          </a:blip>
          <a:stretch>
            <a:fillRect/>
          </a:stretch>
        </p:blipFill>
        <p:spPr>
          <a:xfrm>
            <a:off x="1653646" y="2840680"/>
            <a:ext cx="2980944" cy="1341120"/>
          </a:xfrm>
          <a:prstGeom prst="rect">
            <a:avLst/>
          </a:prstGeom>
        </p:spPr>
      </p:pic>
      <p:pic>
        <p:nvPicPr>
          <p:cNvPr id="32" name="Picture 31" descr=" "/>
          <p:cNvPicPr>
            <a:picLocks noChangeAspect="1"/>
          </p:cNvPicPr>
          <p:nvPr/>
        </p:nvPicPr>
        <p:blipFill>
          <a:blip r:embed="rId11">
            <a:clrChange>
              <a:clrFrom>
                <a:srgbClr val="FFFFFF"/>
              </a:clrFrom>
              <a:clrTo>
                <a:srgbClr val="FFFFFF">
                  <a:alpha val="0"/>
                </a:srgbClr>
              </a:clrTo>
            </a:clrChange>
          </a:blip>
          <a:stretch>
            <a:fillRect/>
          </a:stretch>
        </p:blipFill>
        <p:spPr>
          <a:xfrm>
            <a:off x="5781593" y="2976443"/>
            <a:ext cx="3005328" cy="1213104"/>
          </a:xfrm>
          <a:prstGeom prst="rect">
            <a:avLst/>
          </a:prstGeom>
        </p:spPr>
      </p:pic>
      <p:pic>
        <p:nvPicPr>
          <p:cNvPr id="33" name="Picture 32" descr=" "/>
          <p:cNvPicPr>
            <a:picLocks noChangeAspect="1"/>
          </p:cNvPicPr>
          <p:nvPr/>
        </p:nvPicPr>
        <p:blipFill>
          <a:blip r:embed="rId12">
            <a:clrChange>
              <a:clrFrom>
                <a:srgbClr val="FFFFFF"/>
              </a:clrFrom>
              <a:clrTo>
                <a:srgbClr val="FFFFFF">
                  <a:alpha val="0"/>
                </a:srgbClr>
              </a:clrTo>
            </a:clrChange>
          </a:blip>
          <a:stretch>
            <a:fillRect/>
          </a:stretch>
        </p:blipFill>
        <p:spPr>
          <a:xfrm>
            <a:off x="859599" y="2674374"/>
            <a:ext cx="3291840" cy="1975104"/>
          </a:xfrm>
          <a:prstGeom prst="rect">
            <a:avLst/>
          </a:prstGeom>
        </p:spPr>
      </p:pic>
      <p:pic>
        <p:nvPicPr>
          <p:cNvPr id="34" name="Picture 33" descr=" "/>
          <p:cNvPicPr>
            <a:picLocks noChangeAspect="1"/>
          </p:cNvPicPr>
          <p:nvPr/>
        </p:nvPicPr>
        <p:blipFill>
          <a:blip r:embed="rId13">
            <a:clrChange>
              <a:clrFrom>
                <a:srgbClr val="FFFFFF"/>
              </a:clrFrom>
              <a:clrTo>
                <a:srgbClr val="FFFFFF">
                  <a:alpha val="0"/>
                </a:srgbClr>
              </a:clrTo>
            </a:clrChange>
          </a:blip>
          <a:stretch>
            <a:fillRect/>
          </a:stretch>
        </p:blipFill>
        <p:spPr>
          <a:xfrm>
            <a:off x="865266" y="2672406"/>
            <a:ext cx="2261616" cy="2682240"/>
          </a:xfrm>
          <a:prstGeom prst="rect">
            <a:avLst/>
          </a:prstGeom>
        </p:spPr>
      </p:pic>
      <p:pic>
        <p:nvPicPr>
          <p:cNvPr id="35" name="Picture 34" descr=" "/>
          <p:cNvPicPr>
            <a:picLocks noChangeAspect="1"/>
          </p:cNvPicPr>
          <p:nvPr/>
        </p:nvPicPr>
        <p:blipFill>
          <a:blip r:embed="rId14">
            <a:clrChange>
              <a:clrFrom>
                <a:srgbClr val="FFFFFF"/>
              </a:clrFrom>
              <a:clrTo>
                <a:srgbClr val="FFFFFF">
                  <a:alpha val="0"/>
                </a:srgbClr>
              </a:clrTo>
            </a:clrChange>
          </a:blip>
          <a:stretch>
            <a:fillRect/>
          </a:stretch>
        </p:blipFill>
        <p:spPr>
          <a:xfrm>
            <a:off x="5104318" y="3361255"/>
            <a:ext cx="3297936" cy="1993392"/>
          </a:xfrm>
          <a:prstGeom prst="rect">
            <a:avLst/>
          </a:prstGeom>
        </p:spPr>
      </p:pic>
      <p:pic>
        <p:nvPicPr>
          <p:cNvPr id="36" name="Picture 35" descr=" "/>
          <p:cNvPicPr>
            <a:picLocks noChangeAspect="1"/>
          </p:cNvPicPr>
          <p:nvPr/>
        </p:nvPicPr>
        <p:blipFill>
          <a:blip r:embed="rId15">
            <a:clrChange>
              <a:clrFrom>
                <a:srgbClr val="FFFFFF"/>
              </a:clrFrom>
              <a:clrTo>
                <a:srgbClr val="FFFFFF">
                  <a:alpha val="0"/>
                </a:srgbClr>
              </a:clrTo>
            </a:clrChange>
          </a:blip>
          <a:stretch>
            <a:fillRect/>
          </a:stretch>
        </p:blipFill>
        <p:spPr>
          <a:xfrm>
            <a:off x="5101671" y="3360366"/>
            <a:ext cx="2011680" cy="2023872"/>
          </a:xfrm>
          <a:prstGeom prst="rect">
            <a:avLst/>
          </a:prstGeom>
        </p:spPr>
      </p:pic>
      <p:pic>
        <p:nvPicPr>
          <p:cNvPr id="37" name="Picture 36" descr="Figure 12.1 contains 2 graphs of the monopolistically competitive firm in the short run where one graph shows a profitable situation and the other shows an unprofitable situation. Figure 12.1a is a graph of a monopolistically competitive firm in the short run for a profitable situation. The y axis is price and x axis is quantity. There is a demand curve, marginal revenue curve, marginal cost curve, and an average total cost curve. The demand curve and marginal revenue curve are negative sloping curves, with marginal revenue having a steeper slope. The average total cost curve is a positive, parabolic shape and crosses the demand curve twice and the marginal cost curve once. The marginal cost curve crosses the marginal revenue, average total cost curve, and demand curve. Profit is the area between price and average total cost on the y axis and quantity Q on the x axis, which is determined at the point where marginal revenue and marginal cost intersect. Figure 12.1b is a graph of a monopolistically competitive firm in the short run for an unprofitable situation. The y axis is price and x axis is quantity. There is a demand curve, marginal revenue curve, marginal cost curve, and an average total cost curve. The demand curve and marginal revenue curve are negative sloping curves, with the marginal revenue having a steeper slope. The average total cost curve is a positive, parabolic shape and sits above the demand curve. The marginal cost curve crosses the marginal revenue, average total cost curve, and demand curve. Loss is the area between average total cost and P on the y axis and quantity Q on the x axis. &#10;"/>
          <p:cNvPicPr>
            <a:picLocks noChangeAspect="1"/>
          </p:cNvPicPr>
          <p:nvPr/>
        </p:nvPicPr>
        <p:blipFill>
          <a:blip r:embed="rId16">
            <a:clrChange>
              <a:clrFrom>
                <a:srgbClr val="FFFFFF"/>
              </a:clrFrom>
              <a:clrTo>
                <a:srgbClr val="FFFFFF">
                  <a:alpha val="0"/>
                </a:srgbClr>
              </a:clrTo>
            </a:clrChange>
          </a:blip>
          <a:stretch>
            <a:fillRect/>
          </a:stretch>
        </p:blipFill>
        <p:spPr>
          <a:xfrm>
            <a:off x="304800" y="2210444"/>
            <a:ext cx="8534400" cy="39075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Monopolistic Competition in the Long Run</a:t>
            </a:r>
            <a:r>
              <a:rPr lang="en-US">
                <a:latin typeface="Arial" pitchFamily="-103" charset="0"/>
                <a:ea typeface="MS PGothic" charset="0"/>
                <a:cs typeface="Arial" pitchFamily="-103" charset="0"/>
              </a:rPr>
              <a:t>—</a:t>
            </a:r>
            <a:r>
              <a:rPr lang="en-US">
                <a:latin typeface="Helvetica Neue" pitchFamily="-103" charset="0"/>
                <a:ea typeface="MS PGothic" charset="0"/>
                <a:cs typeface="Arial" pitchFamily="-103" charset="0"/>
              </a:rPr>
              <a:t>1 </a:t>
            </a:r>
          </a:p>
        </p:txBody>
      </p:sp>
      <p:sp>
        <p:nvSpPr>
          <p:cNvPr id="38914" name="Content Placeholder 2"/>
          <p:cNvSpPr>
            <a:spLocks noGrp="1"/>
          </p:cNvSpPr>
          <p:nvPr>
            <p:ph idx="1"/>
          </p:nvPr>
        </p:nvSpPr>
        <p:spPr>
          <a:xfrm>
            <a:off x="457200" y="1712913"/>
            <a:ext cx="8229600" cy="4895850"/>
          </a:xfrm>
        </p:spPr>
        <p:txBody>
          <a:bodyPr/>
          <a:lstStyle/>
          <a:p>
            <a:pPr eaLnBrk="1" hangingPunct="1"/>
            <a:r>
              <a:rPr lang="en-US" sz="3200" dirty="0">
                <a:latin typeface="Helvetica Neue" pitchFamily="-103" charset="0"/>
                <a:ea typeface="MS PGothic" charset="0"/>
                <a:cs typeface="Arial" pitchFamily="-103" charset="0"/>
              </a:rPr>
              <a:t>In the short run, a monopolistically competitive firm may earn profits or losses. </a:t>
            </a:r>
          </a:p>
          <a:p>
            <a:pPr lvl="1" eaLnBrk="1" hangingPunct="1"/>
            <a:r>
              <a:rPr lang="en-US" sz="2800" dirty="0">
                <a:latin typeface="Helvetica Neue" pitchFamily="-103" charset="0"/>
                <a:ea typeface="MS PGothic" charset="0"/>
                <a:cs typeface="Arial" pitchFamily="-103" charset="0"/>
              </a:rPr>
              <a:t>What will occur in the long run? </a:t>
            </a:r>
          </a:p>
          <a:p>
            <a:pPr lvl="1" eaLnBrk="1" hangingPunct="1"/>
            <a:r>
              <a:rPr lang="en-US" sz="2800" dirty="0">
                <a:latin typeface="Helvetica Neue" pitchFamily="-103" charset="0"/>
                <a:ea typeface="MS PGothic" charset="0"/>
                <a:cs typeface="Arial" pitchFamily="-103" charset="0"/>
              </a:rPr>
              <a:t>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Title 14"/>
          <p:cNvSpPr>
            <a:spLocks noGrp="1"/>
          </p:cNvSpPr>
          <p:nvPr>
            <p:ph type="title"/>
          </p:nvPr>
        </p:nvSpPr>
        <p:spPr>
          <a:xfrm>
            <a:off x="141288" y="-93663"/>
            <a:ext cx="8720137" cy="1143001"/>
          </a:xfrm>
        </p:spPr>
        <p:txBody>
          <a:bodyPr/>
          <a:lstStyle/>
          <a:p>
            <a:pPr eaLnBrk="1" hangingPunct="1"/>
            <a:r>
              <a:rPr lang="en-US" sz="3000">
                <a:latin typeface="Helvetica Neue" pitchFamily="-103" charset="0"/>
              </a:rPr>
              <a:t>Monopolistic Competition in the Long Run</a:t>
            </a:r>
            <a:r>
              <a:rPr lang="en-US" sz="3000"/>
              <a:t>—</a:t>
            </a:r>
            <a:r>
              <a:rPr lang="en-US" sz="3000">
                <a:latin typeface="Helvetica Neue" pitchFamily="-103" charset="0"/>
              </a:rPr>
              <a:t>2 </a:t>
            </a:r>
            <a:endParaRPr lang="en-US" sz="3000"/>
          </a:p>
        </p:txBody>
      </p:sp>
      <p:pic>
        <p:nvPicPr>
          <p:cNvPr id="11" name="Picture 10" descr=" "/>
          <p:cNvPicPr>
            <a:picLocks noChangeAspect="1"/>
          </p:cNvPicPr>
          <p:nvPr/>
        </p:nvPicPr>
        <p:blipFill>
          <a:blip r:embed="rId3">
            <a:clrChange>
              <a:clrFrom>
                <a:srgbClr val="FFFFFF"/>
              </a:clrFrom>
              <a:clrTo>
                <a:srgbClr val="FFFFFF">
                  <a:alpha val="0"/>
                </a:srgbClr>
              </a:clrTo>
            </a:clrChange>
          </a:blip>
          <a:stretch>
            <a:fillRect/>
          </a:stretch>
        </p:blipFill>
        <p:spPr>
          <a:xfrm>
            <a:off x="2204695" y="3276766"/>
            <a:ext cx="2194560" cy="3206496"/>
          </a:xfrm>
          <a:prstGeom prst="rect">
            <a:avLst/>
          </a:prstGeom>
        </p:spPr>
      </p:pic>
      <p:pic>
        <p:nvPicPr>
          <p:cNvPr id="12" name="Picture 11" descr=" "/>
          <p:cNvPicPr>
            <a:picLocks noChangeAspect="1"/>
          </p:cNvPicPr>
          <p:nvPr/>
        </p:nvPicPr>
        <p:blipFill>
          <a:blip r:embed="rId4">
            <a:clrChange>
              <a:clrFrom>
                <a:srgbClr val="FFFFFF"/>
              </a:clrFrom>
              <a:clrTo>
                <a:srgbClr val="FFFFFF">
                  <a:alpha val="0"/>
                </a:srgbClr>
              </a:clrTo>
            </a:clrChange>
          </a:blip>
          <a:stretch>
            <a:fillRect/>
          </a:stretch>
        </p:blipFill>
        <p:spPr>
          <a:xfrm>
            <a:off x="1397685" y="3188056"/>
            <a:ext cx="3048000" cy="3541776"/>
          </a:xfrm>
          <a:prstGeom prst="rect">
            <a:avLst/>
          </a:prstGeom>
        </p:spPr>
      </p:pic>
      <p:pic>
        <p:nvPicPr>
          <p:cNvPr id="13" name="Picture 12" descr=" "/>
          <p:cNvPicPr>
            <a:picLocks noChangeAspect="1"/>
          </p:cNvPicPr>
          <p:nvPr/>
        </p:nvPicPr>
        <p:blipFill>
          <a:blip r:embed="rId5">
            <a:clrChange>
              <a:clrFrom>
                <a:srgbClr val="FFFFFF"/>
              </a:clrFrom>
              <a:clrTo>
                <a:srgbClr val="FFFFFF">
                  <a:alpha val="0"/>
                </a:srgbClr>
              </a:clrTo>
            </a:clrChange>
          </a:blip>
          <a:stretch>
            <a:fillRect/>
          </a:stretch>
        </p:blipFill>
        <p:spPr>
          <a:xfrm>
            <a:off x="2205232" y="1372208"/>
            <a:ext cx="4389120" cy="3901440"/>
          </a:xfrm>
          <a:prstGeom prst="rect">
            <a:avLst/>
          </a:prstGeom>
        </p:spPr>
      </p:pic>
      <p:pic>
        <p:nvPicPr>
          <p:cNvPr id="14" name="Picture 13" descr=" "/>
          <p:cNvPicPr>
            <a:picLocks noChangeAspect="1"/>
          </p:cNvPicPr>
          <p:nvPr/>
        </p:nvPicPr>
        <p:blipFill>
          <a:blip r:embed="rId6">
            <a:clrChange>
              <a:clrFrom>
                <a:srgbClr val="FFFFFF"/>
              </a:clrFrom>
              <a:clrTo>
                <a:srgbClr val="FFFFFF">
                  <a:alpha val="0"/>
                </a:srgbClr>
              </a:clrTo>
            </a:clrChange>
          </a:blip>
          <a:stretch>
            <a:fillRect/>
          </a:stretch>
        </p:blipFill>
        <p:spPr>
          <a:xfrm>
            <a:off x="2203226" y="1382240"/>
            <a:ext cx="2785872" cy="4541520"/>
          </a:xfrm>
          <a:prstGeom prst="rect">
            <a:avLst/>
          </a:prstGeom>
        </p:spPr>
      </p:pic>
      <p:pic>
        <p:nvPicPr>
          <p:cNvPr id="15" name="Picture 14" descr=" "/>
          <p:cNvPicPr>
            <a:picLocks noChangeAspect="1"/>
          </p:cNvPicPr>
          <p:nvPr/>
        </p:nvPicPr>
        <p:blipFill>
          <a:blip r:embed="rId7">
            <a:clrChange>
              <a:clrFrom>
                <a:srgbClr val="FFFFFF"/>
              </a:clrFrom>
              <a:clrTo>
                <a:srgbClr val="FFFFFF">
                  <a:alpha val="0"/>
                </a:srgbClr>
              </a:clrTo>
            </a:clrChange>
          </a:blip>
          <a:stretch>
            <a:fillRect/>
          </a:stretch>
        </p:blipFill>
        <p:spPr>
          <a:xfrm>
            <a:off x="3343755" y="1591280"/>
            <a:ext cx="4322064" cy="1999488"/>
          </a:xfrm>
          <a:prstGeom prst="rect">
            <a:avLst/>
          </a:prstGeom>
        </p:spPr>
      </p:pic>
      <p:pic>
        <p:nvPicPr>
          <p:cNvPr id="16" name="Picture 15" descr=" "/>
          <p:cNvPicPr>
            <a:picLocks noChangeAspect="1"/>
          </p:cNvPicPr>
          <p:nvPr/>
        </p:nvPicPr>
        <p:blipFill>
          <a:blip r:embed="rId8">
            <a:clrChange>
              <a:clrFrom>
                <a:srgbClr val="FFFFFF"/>
              </a:clrFrom>
              <a:clrTo>
                <a:srgbClr val="FFFFFF">
                  <a:alpha val="0"/>
                </a:srgbClr>
              </a:clrTo>
            </a:clrChange>
          </a:blip>
          <a:stretch>
            <a:fillRect/>
          </a:stretch>
        </p:blipFill>
        <p:spPr>
          <a:xfrm>
            <a:off x="2696720" y="1028485"/>
            <a:ext cx="3578352" cy="5205984"/>
          </a:xfrm>
          <a:prstGeom prst="rect">
            <a:avLst/>
          </a:prstGeom>
        </p:spPr>
      </p:pic>
      <p:pic>
        <p:nvPicPr>
          <p:cNvPr id="17" name="Picture 16" descr=" "/>
          <p:cNvPicPr>
            <a:picLocks noChangeAspect="1"/>
          </p:cNvPicPr>
          <p:nvPr/>
        </p:nvPicPr>
        <p:blipFill>
          <a:blip r:embed="rId9">
            <a:clrChange>
              <a:clrFrom>
                <a:srgbClr val="FFFFFF"/>
              </a:clrFrom>
              <a:clrTo>
                <a:srgbClr val="FFFFFF">
                  <a:alpha val="0"/>
                </a:srgbClr>
              </a:clrTo>
            </a:clrChange>
          </a:blip>
          <a:stretch>
            <a:fillRect/>
          </a:stretch>
        </p:blipFill>
        <p:spPr>
          <a:xfrm>
            <a:off x="4313239" y="3085309"/>
            <a:ext cx="359664" cy="274320"/>
          </a:xfrm>
          <a:prstGeom prst="rect">
            <a:avLst/>
          </a:prstGeom>
        </p:spPr>
      </p:pic>
      <p:pic>
        <p:nvPicPr>
          <p:cNvPr id="18" name="Picture 17" descr="Figure 12.2 is a graph titled The Monopolistically Competitive Firm in the Long Run with price on the y axis and quantity on the x axis. The demand curve and marginal revenue curve are negative sloping curves, with the marginal revenue having a steeper slope. The average total cost curve is a positive, parabolic shape and crosses the demand curve and marginal cost curve. The marginal cost curve crosses the marginal revenue, average total cost, and demand curve. P is equal to average total cost at the long run equilibrium point. The long run equilibrium point is at the intersection of the demand curve and average total cost curve."/>
          <p:cNvPicPr>
            <a:picLocks noChangeAspect="1"/>
          </p:cNvPicPr>
          <p:nvPr/>
        </p:nvPicPr>
        <p:blipFill>
          <a:blip r:embed="rId10">
            <a:clrChange>
              <a:clrFrom>
                <a:srgbClr val="FFFFFF"/>
              </a:clrFrom>
              <a:clrTo>
                <a:srgbClr val="FFFFFF">
                  <a:alpha val="0"/>
                </a:srgbClr>
              </a:clrTo>
            </a:clrChange>
          </a:blip>
          <a:stretch>
            <a:fillRect/>
          </a:stretch>
        </p:blipFill>
        <p:spPr>
          <a:xfrm>
            <a:off x="1338072" y="852524"/>
            <a:ext cx="6467856" cy="5974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Monopolistic Competition and Competitive Markets</a:t>
            </a:r>
            <a:r>
              <a:rPr lang="en-US">
                <a:latin typeface="Arial" pitchFamily="-103" charset="0"/>
                <a:ea typeface="MS PGothic" charset="0"/>
                <a:cs typeface="Arial" pitchFamily="-103" charset="0"/>
              </a:rPr>
              <a:t>—</a:t>
            </a:r>
            <a:r>
              <a:rPr lang="en-US">
                <a:latin typeface="Helvetica Neue" pitchFamily="-103" charset="0"/>
                <a:ea typeface="MS PGothic" charset="0"/>
                <a:cs typeface="Arial" pitchFamily="-103" charset="0"/>
              </a:rPr>
              <a:t>1 </a:t>
            </a:r>
          </a:p>
        </p:txBody>
      </p:sp>
      <p:sp>
        <p:nvSpPr>
          <p:cNvPr id="17411" name="Content Placeholder 2"/>
          <p:cNvSpPr>
            <a:spLocks noGrp="1"/>
          </p:cNvSpPr>
          <p:nvPr>
            <p:ph idx="1"/>
          </p:nvPr>
        </p:nvSpPr>
        <p:spPr>
          <a:xfrm>
            <a:off x="188913" y="1712913"/>
            <a:ext cx="8780462" cy="4895850"/>
          </a:xfrm>
        </p:spPr>
        <p:txBody>
          <a:bodyPr/>
          <a:lstStyle/>
          <a:p>
            <a:pPr eaLnBrk="1" hangingPunct="1"/>
            <a:r>
              <a:rPr lang="en-US" sz="3200" dirty="0">
                <a:latin typeface="Helvetica Neue" pitchFamily="-103" charset="0"/>
                <a:ea typeface="MS PGothic" charset="0"/>
                <a:cs typeface="Arial" pitchFamily="-103" charset="0"/>
              </a:rPr>
              <a:t>Price, Marginal Cost and Long-Run ATC Cost</a:t>
            </a:r>
          </a:p>
          <a:p>
            <a:pPr lvl="1" eaLnBrk="1" hangingPunct="1"/>
            <a:r>
              <a:rPr lang="en-US" sz="2800" dirty="0">
                <a:latin typeface="Helvetica Neue" pitchFamily="-103" charset="0"/>
                <a:ea typeface="MS PGothic" charset="0"/>
                <a:cs typeface="Arial" pitchFamily="-103" charset="0"/>
              </a:rPr>
              <a:t>Perfect competition: P = MC</a:t>
            </a:r>
          </a:p>
          <a:p>
            <a:pPr lvl="1" eaLnBrk="1" hangingPunct="1"/>
            <a:r>
              <a:rPr lang="en-US" sz="2800" dirty="0">
                <a:latin typeface="Helvetica Neue" pitchFamily="-103" charset="0"/>
                <a:ea typeface="MS PGothic" charset="0"/>
                <a:cs typeface="Arial" pitchFamily="-103" charset="0"/>
              </a:rPr>
              <a:t>Monopolistic competition: P &gt; MC</a:t>
            </a:r>
          </a:p>
          <a:p>
            <a:pPr lvl="1" eaLnBrk="1" hangingPunct="1"/>
            <a:r>
              <a:rPr lang="en-US" sz="2800" dirty="0">
                <a:latin typeface="Helvetica Neue" pitchFamily="-103" charset="0"/>
                <a:ea typeface="MS PGothic" charset="0"/>
                <a:cs typeface="Arial" pitchFamily="-103" charset="0"/>
              </a:rPr>
              <a:t>Markup: P - MC</a:t>
            </a:r>
            <a:endParaRPr lang="en-US" sz="2000" dirty="0">
              <a:latin typeface="Helvetica Neue" pitchFamily="-103" charset="0"/>
              <a:ea typeface="MS PGothic" charset="0"/>
              <a:cs typeface="Arial" pitchFamily="-103" charset="0"/>
            </a:endParaRPr>
          </a:p>
          <a:p>
            <a:pPr lvl="1" eaLnBrk="1" hangingPunct="1"/>
            <a:endParaRPr lang="en-US" sz="2800" dirty="0">
              <a:latin typeface="Helvetica Neue" pitchFamily="-103" charset="0"/>
              <a:ea typeface="MS PGothic" charset="0"/>
              <a:cs typeface="Arial" pitchFamily="-103" charset="0"/>
            </a:endParaRPr>
          </a:p>
          <a:p>
            <a:pPr lvl="1" eaLnBrk="1" hangingPunct="1"/>
            <a:r>
              <a:rPr lang="en-US" sz="2800" dirty="0">
                <a:latin typeface="Helvetica Neue" pitchFamily="-103" charset="0"/>
                <a:ea typeface="MS PGothic" charset="0"/>
                <a:cs typeface="Arial" pitchFamily="-103" charset="0"/>
              </a:rPr>
              <a:t>Perfect competition: P = min ATC</a:t>
            </a:r>
          </a:p>
          <a:p>
            <a:pPr lvl="1" eaLnBrk="1" hangingPunct="1"/>
            <a:r>
              <a:rPr lang="en-US" sz="2800" dirty="0">
                <a:latin typeface="Helvetica Neue" pitchFamily="-103" charset="0"/>
                <a:ea typeface="MS PGothic" charset="0"/>
                <a:cs typeface="Arial" pitchFamily="-103" charset="0"/>
              </a:rPr>
              <a:t>Monopolistic competition: P &gt; min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descr=" "/>
          <p:cNvCxnSpPr/>
          <p:nvPr/>
        </p:nvCxnSpPr>
        <p:spPr>
          <a:xfrm>
            <a:off x="1651533" y="4382255"/>
            <a:ext cx="1050727" cy="372"/>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descr=" "/>
          <p:cNvCxnSpPr/>
          <p:nvPr/>
        </p:nvCxnSpPr>
        <p:spPr>
          <a:xfrm>
            <a:off x="1679801" y="3761252"/>
            <a:ext cx="2286000" cy="0"/>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descr=" "/>
          <p:cNvCxnSpPr/>
          <p:nvPr/>
        </p:nvCxnSpPr>
        <p:spPr>
          <a:xfrm>
            <a:off x="1671009" y="3609222"/>
            <a:ext cx="1012154" cy="0"/>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descr=" "/>
          <p:cNvCxnSpPr/>
          <p:nvPr/>
        </p:nvCxnSpPr>
        <p:spPr>
          <a:xfrm rot="16200000" flipH="1">
            <a:off x="2061970" y="4258314"/>
            <a:ext cx="1298928" cy="0"/>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5065" name="Title 12"/>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LR Equilibrium in Two </a:t>
            </a:r>
            <a:br>
              <a:rPr lang="en-US">
                <a:latin typeface="Helvetica Neue" pitchFamily="-103" charset="0"/>
                <a:ea typeface="MS PGothic" charset="0"/>
                <a:cs typeface="Arial" pitchFamily="-103" charset="0"/>
              </a:rPr>
            </a:br>
            <a:r>
              <a:rPr lang="en-US">
                <a:latin typeface="Helvetica Neue" pitchFamily="-103" charset="0"/>
                <a:ea typeface="MS PGothic" charset="0"/>
                <a:cs typeface="Arial" pitchFamily="-103" charset="0"/>
              </a:rPr>
              <a:t>Market Structures</a:t>
            </a:r>
            <a:r>
              <a:rPr lang="en-US">
                <a:latin typeface="Arial" pitchFamily="-103" charset="0"/>
                <a:ea typeface="MS PGothic" charset="0"/>
                <a:cs typeface="Arial" pitchFamily="-103" charset="0"/>
              </a:rPr>
              <a:t>—</a:t>
            </a:r>
            <a:r>
              <a:rPr lang="en-US">
                <a:latin typeface="Helvetica Neue" pitchFamily="-103" charset="0"/>
                <a:ea typeface="MS PGothic" charset="0"/>
                <a:cs typeface="Arial" pitchFamily="-103" charset="0"/>
              </a:rPr>
              <a:t>1 </a:t>
            </a:r>
            <a:endParaRPr lang="en-US">
              <a:latin typeface="Arial" pitchFamily="-103" charset="0"/>
              <a:ea typeface="MS PGothic" charset="0"/>
              <a:cs typeface="Arial" pitchFamily="-103" charset="0"/>
            </a:endParaRPr>
          </a:p>
        </p:txBody>
      </p:sp>
      <p:pic>
        <p:nvPicPr>
          <p:cNvPr id="13" name="Picture 12" descr=" "/>
          <p:cNvPicPr>
            <a:picLocks noChangeAspect="1"/>
          </p:cNvPicPr>
          <p:nvPr/>
        </p:nvPicPr>
        <p:blipFill>
          <a:blip r:embed="rId3">
            <a:clrChange>
              <a:clrFrom>
                <a:srgbClr val="FFFFFF"/>
              </a:clrFrom>
              <a:clrTo>
                <a:srgbClr val="FFFFFF">
                  <a:alpha val="0"/>
                </a:srgbClr>
              </a:clrTo>
            </a:clrChange>
          </a:blip>
          <a:stretch>
            <a:fillRect/>
          </a:stretch>
        </p:blipFill>
        <p:spPr>
          <a:xfrm>
            <a:off x="7107033" y="3759560"/>
            <a:ext cx="24384" cy="1139952"/>
          </a:xfrm>
          <a:prstGeom prst="rect">
            <a:avLst/>
          </a:prstGeom>
        </p:spPr>
      </p:pic>
      <p:pic>
        <p:nvPicPr>
          <p:cNvPr id="19" name="Picture 18" descr=" "/>
          <p:cNvPicPr>
            <a:picLocks noChangeAspect="1"/>
          </p:cNvPicPr>
          <p:nvPr/>
        </p:nvPicPr>
        <p:blipFill>
          <a:blip r:embed="rId4">
            <a:clrChange>
              <a:clrFrom>
                <a:srgbClr val="FFFFFF"/>
              </a:clrFrom>
              <a:clrTo>
                <a:srgbClr val="FFFFFF">
                  <a:alpha val="0"/>
                </a:srgbClr>
              </a:clrTo>
            </a:clrChange>
          </a:blip>
          <a:stretch>
            <a:fillRect/>
          </a:stretch>
        </p:blipFill>
        <p:spPr>
          <a:xfrm>
            <a:off x="1104015" y="3535976"/>
            <a:ext cx="6620256" cy="1572768"/>
          </a:xfrm>
          <a:prstGeom prst="rect">
            <a:avLst/>
          </a:prstGeom>
        </p:spPr>
      </p:pic>
      <p:pic>
        <p:nvPicPr>
          <p:cNvPr id="20" name="Picture 19" descr=" "/>
          <p:cNvPicPr>
            <a:picLocks noChangeAspect="1"/>
          </p:cNvPicPr>
          <p:nvPr/>
        </p:nvPicPr>
        <p:blipFill>
          <a:blip r:embed="rId5">
            <a:clrChange>
              <a:clrFrom>
                <a:srgbClr val="FFFFFF"/>
              </a:clrFrom>
              <a:clrTo>
                <a:srgbClr val="FFFFFF">
                  <a:alpha val="0"/>
                </a:srgbClr>
              </a:clrTo>
            </a:clrChange>
          </a:blip>
          <a:stretch>
            <a:fillRect/>
          </a:stretch>
        </p:blipFill>
        <p:spPr>
          <a:xfrm>
            <a:off x="1836348" y="2504862"/>
            <a:ext cx="1883664" cy="2286000"/>
          </a:xfrm>
          <a:prstGeom prst="rect">
            <a:avLst/>
          </a:prstGeom>
        </p:spPr>
      </p:pic>
      <p:pic>
        <p:nvPicPr>
          <p:cNvPr id="21" name="Picture 20" descr=" "/>
          <p:cNvPicPr>
            <a:picLocks noChangeAspect="1"/>
          </p:cNvPicPr>
          <p:nvPr/>
        </p:nvPicPr>
        <p:blipFill>
          <a:blip r:embed="rId6">
            <a:clrChange>
              <a:clrFrom>
                <a:srgbClr val="FFFFFF"/>
              </a:clrFrom>
              <a:clrTo>
                <a:srgbClr val="FFFFFF">
                  <a:alpha val="0"/>
                </a:srgbClr>
              </a:clrTo>
            </a:clrChange>
          </a:blip>
          <a:stretch>
            <a:fillRect/>
          </a:stretch>
        </p:blipFill>
        <p:spPr>
          <a:xfrm>
            <a:off x="6064878" y="2491590"/>
            <a:ext cx="1706880" cy="2298192"/>
          </a:xfrm>
          <a:prstGeom prst="rect">
            <a:avLst/>
          </a:prstGeom>
        </p:spPr>
      </p:pic>
      <p:pic>
        <p:nvPicPr>
          <p:cNvPr id="22" name="Picture 21" descr=" "/>
          <p:cNvPicPr>
            <a:picLocks noChangeAspect="1"/>
          </p:cNvPicPr>
          <p:nvPr/>
        </p:nvPicPr>
        <p:blipFill>
          <a:blip r:embed="rId7">
            <a:clrChange>
              <a:clrFrom>
                <a:srgbClr val="FFFFFF"/>
              </a:clrFrom>
              <a:clrTo>
                <a:srgbClr val="FFFFFF">
                  <a:alpha val="0"/>
                </a:srgbClr>
              </a:clrTo>
            </a:clrChange>
          </a:blip>
          <a:stretch>
            <a:fillRect/>
          </a:stretch>
        </p:blipFill>
        <p:spPr>
          <a:xfrm>
            <a:off x="2337788" y="2452410"/>
            <a:ext cx="2157984" cy="1328928"/>
          </a:xfrm>
          <a:prstGeom prst="rect">
            <a:avLst/>
          </a:prstGeom>
        </p:spPr>
      </p:pic>
      <p:pic>
        <p:nvPicPr>
          <p:cNvPr id="23" name="Picture 22" descr=" "/>
          <p:cNvPicPr>
            <a:picLocks noChangeAspect="1"/>
          </p:cNvPicPr>
          <p:nvPr/>
        </p:nvPicPr>
        <p:blipFill>
          <a:blip r:embed="rId8">
            <a:clrChange>
              <a:clrFrom>
                <a:srgbClr val="FFFFFF"/>
              </a:clrFrom>
              <a:clrTo>
                <a:srgbClr val="FFFFFF">
                  <a:alpha val="0"/>
                </a:srgbClr>
              </a:clrTo>
            </a:clrChange>
          </a:blip>
          <a:stretch>
            <a:fillRect/>
          </a:stretch>
        </p:blipFill>
        <p:spPr>
          <a:xfrm>
            <a:off x="6244378" y="2348397"/>
            <a:ext cx="2194560" cy="1450848"/>
          </a:xfrm>
          <a:prstGeom prst="rect">
            <a:avLst/>
          </a:prstGeom>
        </p:spPr>
      </p:pic>
      <p:pic>
        <p:nvPicPr>
          <p:cNvPr id="24" name="Picture 23" descr=" "/>
          <p:cNvPicPr>
            <a:picLocks noChangeAspect="1"/>
          </p:cNvPicPr>
          <p:nvPr/>
        </p:nvPicPr>
        <p:blipFill>
          <a:blip r:embed="rId9">
            <a:clrChange>
              <a:clrFrom>
                <a:srgbClr val="FFFFFF"/>
              </a:clrFrom>
              <a:clrTo>
                <a:srgbClr val="FFFFFF">
                  <a:alpha val="0"/>
                </a:srgbClr>
              </a:clrTo>
            </a:clrChange>
          </a:blip>
          <a:stretch>
            <a:fillRect/>
          </a:stretch>
        </p:blipFill>
        <p:spPr>
          <a:xfrm>
            <a:off x="1677721" y="2647610"/>
            <a:ext cx="2401824" cy="2115312"/>
          </a:xfrm>
          <a:prstGeom prst="rect">
            <a:avLst/>
          </a:prstGeom>
        </p:spPr>
      </p:pic>
      <p:pic>
        <p:nvPicPr>
          <p:cNvPr id="25" name="Picture 24" descr=" "/>
          <p:cNvPicPr>
            <a:picLocks noChangeAspect="1"/>
          </p:cNvPicPr>
          <p:nvPr/>
        </p:nvPicPr>
        <p:blipFill>
          <a:blip r:embed="rId10">
            <a:clrChange>
              <a:clrFrom>
                <a:srgbClr val="FFFFFF"/>
              </a:clrFrom>
              <a:clrTo>
                <a:srgbClr val="FFFFFF">
                  <a:alpha val="0"/>
                </a:srgbClr>
              </a:clrTo>
            </a:clrChange>
          </a:blip>
          <a:stretch>
            <a:fillRect/>
          </a:stretch>
        </p:blipFill>
        <p:spPr>
          <a:xfrm>
            <a:off x="1675324" y="2667359"/>
            <a:ext cx="1402080" cy="2176272"/>
          </a:xfrm>
          <a:prstGeom prst="rect">
            <a:avLst/>
          </a:prstGeom>
        </p:spPr>
      </p:pic>
      <p:pic>
        <p:nvPicPr>
          <p:cNvPr id="26" name="Picture 25" descr=" "/>
          <p:cNvPicPr>
            <a:picLocks noChangeAspect="1"/>
          </p:cNvPicPr>
          <p:nvPr/>
        </p:nvPicPr>
        <p:blipFill>
          <a:blip r:embed="rId11">
            <a:clrChange>
              <a:clrFrom>
                <a:srgbClr val="FFFFFF"/>
              </a:clrFrom>
              <a:clrTo>
                <a:srgbClr val="FFFFFF">
                  <a:alpha val="0"/>
                </a:srgbClr>
              </a:clrTo>
            </a:clrChange>
          </a:blip>
          <a:stretch>
            <a:fillRect/>
          </a:stretch>
        </p:blipFill>
        <p:spPr>
          <a:xfrm>
            <a:off x="5717395" y="3704759"/>
            <a:ext cx="3090672" cy="115824"/>
          </a:xfrm>
          <a:prstGeom prst="rect">
            <a:avLst/>
          </a:prstGeom>
        </p:spPr>
      </p:pic>
      <p:pic>
        <p:nvPicPr>
          <p:cNvPr id="27" name="Picture 26" descr=" "/>
          <p:cNvPicPr>
            <a:picLocks noChangeAspect="1"/>
          </p:cNvPicPr>
          <p:nvPr/>
        </p:nvPicPr>
        <p:blipFill>
          <a:blip r:embed="rId12">
            <a:clrChange>
              <a:clrFrom>
                <a:srgbClr val="FFFFFF"/>
              </a:clrFrom>
              <a:clrTo>
                <a:srgbClr val="FFFFFF">
                  <a:alpha val="0"/>
                </a:srgbClr>
              </a:clrTo>
            </a:clrChange>
          </a:blip>
          <a:stretch>
            <a:fillRect/>
          </a:stretch>
        </p:blipFill>
        <p:spPr>
          <a:xfrm>
            <a:off x="357051" y="3589951"/>
            <a:ext cx="694944" cy="804672"/>
          </a:xfrm>
          <a:prstGeom prst="rect">
            <a:avLst/>
          </a:prstGeom>
        </p:spPr>
      </p:pic>
      <p:pic>
        <p:nvPicPr>
          <p:cNvPr id="28" name="Picture 27" descr=" "/>
          <p:cNvPicPr>
            <a:picLocks noChangeAspect="1"/>
          </p:cNvPicPr>
          <p:nvPr/>
        </p:nvPicPr>
        <p:blipFill>
          <a:blip r:embed="rId13">
            <a:clrChange>
              <a:clrFrom>
                <a:srgbClr val="FFFFFF"/>
              </a:clrFrom>
              <a:clrTo>
                <a:srgbClr val="FFFFFF">
                  <a:alpha val="0"/>
                </a:srgbClr>
              </a:clrTo>
            </a:clrChange>
          </a:blip>
          <a:stretch>
            <a:fillRect/>
          </a:stretch>
        </p:blipFill>
        <p:spPr>
          <a:xfrm>
            <a:off x="2406573" y="5129321"/>
            <a:ext cx="1030224" cy="280416"/>
          </a:xfrm>
          <a:prstGeom prst="rect">
            <a:avLst/>
          </a:prstGeom>
        </p:spPr>
      </p:pic>
      <p:pic>
        <p:nvPicPr>
          <p:cNvPr id="29" name="Picture 28" descr="Figure 12.3 contains two graphs depicting the long run equilibrium in monopolistic competition and competitive markets. Figure 12.3a is a graph depicting the long-run equilibrium in a monopolistic competition. The y axis is price and x axis is quantity. The demand curve and marginal revenue curve are negative sloping curves, with the marginal revenue having a steeper slope. The average total cost curve is a positive, parabolic shape and crosses the demand curve and marginal cost curve. The marginal cost curve crosses the marginal revenue, average total cost, and demand curve. On the y axis, the increase from marginal cost, which is at the intersection of the marginal cost curve and marginal revenue curve, to P equals average total cost, which is at the intersection of the demand curve and average total cost curve, is labeled as markup. On the x axis, the difference between quantity Q, which is at the intersection of the demand curve and average total cost curve, to the efficient scale, which is the intersection of the marginal cost curve and average total cost curve, is labeled as Excess capacity. Figure 12.3b is a graph depicting the long-run equilibrium in a competitive market. There is a horizontal demand curve that equals the marginal revenue curve with a slope of zero, a positive, parabolic shaped average total cost curve, and a marginal cost curve. The three curves intersect at a point that corresponds to a y value of P equals average total cost equals marginal cost, and an x value of Q equals efficient scale. "/>
          <p:cNvPicPr>
            <a:picLocks noChangeAspect="1"/>
          </p:cNvPicPr>
          <p:nvPr/>
        </p:nvPicPr>
        <p:blipFill>
          <a:blip r:embed="rId14">
            <a:clrChange>
              <a:clrFrom>
                <a:srgbClr val="FFFFFF"/>
              </a:clrFrom>
              <a:clrTo>
                <a:srgbClr val="FFFFFF">
                  <a:alpha val="0"/>
                </a:srgbClr>
              </a:clrTo>
            </a:clrChange>
          </a:blip>
          <a:stretch>
            <a:fillRect/>
          </a:stretch>
        </p:blipFill>
        <p:spPr>
          <a:xfrm>
            <a:off x="304800" y="2283629"/>
            <a:ext cx="8534400" cy="3474720"/>
          </a:xfrm>
          <a:prstGeom prst="rect">
            <a:avLst/>
          </a:prstGeom>
        </p:spPr>
      </p:pic>
      <p:sp>
        <p:nvSpPr>
          <p:cNvPr id="30" name="Rectangle 29" descr=" "/>
          <p:cNvSpPr/>
          <p:nvPr/>
        </p:nvSpPr>
        <p:spPr>
          <a:xfrm>
            <a:off x="1289064" y="4201211"/>
            <a:ext cx="334202" cy="32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right)">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Monopolistic Competition and Competitive Markets</a:t>
            </a:r>
            <a:r>
              <a:rPr lang="en-US">
                <a:latin typeface="Arial" pitchFamily="-103" charset="0"/>
                <a:ea typeface="MS PGothic" charset="0"/>
                <a:cs typeface="Arial" pitchFamily="-103" charset="0"/>
              </a:rPr>
              <a:t>—</a:t>
            </a:r>
            <a:r>
              <a:rPr lang="en-US">
                <a:latin typeface="Helvetica Neue" pitchFamily="-103" charset="0"/>
                <a:ea typeface="MS PGothic" charset="0"/>
                <a:cs typeface="Arial" pitchFamily="-103" charset="0"/>
              </a:rPr>
              <a:t>2 </a:t>
            </a:r>
          </a:p>
        </p:txBody>
      </p:sp>
      <p:sp>
        <p:nvSpPr>
          <p:cNvPr id="26627" name="Content Placeholder 2"/>
          <p:cNvSpPr>
            <a:spLocks noGrp="1"/>
          </p:cNvSpPr>
          <p:nvPr>
            <p:ph idx="1"/>
          </p:nvPr>
        </p:nvSpPr>
        <p:spPr>
          <a:xfrm>
            <a:off x="188913" y="1712913"/>
            <a:ext cx="8780462" cy="4895850"/>
          </a:xfrm>
        </p:spPr>
        <p:txBody>
          <a:bodyPr/>
          <a:lstStyle/>
          <a:p>
            <a:pPr eaLnBrk="1" hangingPunct="1"/>
            <a:r>
              <a:rPr lang="en-US" sz="3200" dirty="0">
                <a:latin typeface="Helvetica Neue" pitchFamily="-103" charset="0"/>
                <a:ea typeface="MS PGothic" charset="0"/>
                <a:cs typeface="Arial" pitchFamily="-103" charset="0"/>
              </a:rPr>
              <a:t>Scale and output</a:t>
            </a:r>
          </a:p>
          <a:p>
            <a:pPr lvl="1" eaLnBrk="1" hangingPunct="1"/>
            <a:r>
              <a:rPr lang="en-US" sz="2800" dirty="0">
                <a:latin typeface="Helvetica Neue" pitchFamily="-103" charset="0"/>
                <a:ea typeface="MS PGothic" charset="0"/>
                <a:cs typeface="Arial" pitchFamily="-103" charset="0"/>
              </a:rPr>
              <a:t>Perfect competition: </a:t>
            </a:r>
          </a:p>
          <a:p>
            <a:pPr lvl="2" eaLnBrk="1" hangingPunct="1"/>
            <a:r>
              <a:rPr lang="en-US" sz="2600" dirty="0">
                <a:latin typeface="Helvetica Neue" pitchFamily="-103" charset="0"/>
                <a:ea typeface="MS PGothic" charset="0"/>
                <a:cs typeface="MS PGothic" charset="0"/>
              </a:rPr>
              <a:t>In the long run, a firm produces at minimum efficient scale.</a:t>
            </a:r>
          </a:p>
          <a:p>
            <a:pPr lvl="1" eaLnBrk="1" hangingPunct="1"/>
            <a:r>
              <a:rPr lang="en-US" sz="2800" dirty="0">
                <a:latin typeface="Helvetica Neue" pitchFamily="-103" charset="0"/>
                <a:ea typeface="MS PGothic" charset="0"/>
                <a:cs typeface="Arial" pitchFamily="-103" charset="0"/>
              </a:rPr>
              <a:t>Monopolistic competition: </a:t>
            </a:r>
          </a:p>
          <a:p>
            <a:pPr lvl="2" eaLnBrk="1" hangingPunct="1"/>
            <a:r>
              <a:rPr lang="en-US" sz="2600" dirty="0">
                <a:latin typeface="Helvetica Neue" pitchFamily="-103" charset="0"/>
                <a:ea typeface="MS PGothic" charset="0"/>
                <a:cs typeface="MS PGothic" charset="0"/>
              </a:rPr>
              <a:t>In the long run, a firm produces with </a:t>
            </a:r>
            <a:r>
              <a:rPr lang="en-US" sz="2600" i="1" dirty="0">
                <a:latin typeface="Helvetica Neue" pitchFamily="-103" charset="0"/>
                <a:ea typeface="MS PGothic" charset="0"/>
                <a:cs typeface="MS PGothic" charset="0"/>
              </a:rPr>
              <a:t>excess capacity</a:t>
            </a:r>
            <a:r>
              <a:rPr lang="en-US" sz="2600" dirty="0">
                <a:latin typeface="Helvetica Neue" pitchFamily="-103" charset="0"/>
                <a:ea typeface="MS PGothic" charset="0"/>
                <a:cs typeface="MS PGothic" charset="0"/>
              </a:rPr>
              <a:t>.</a:t>
            </a:r>
          </a:p>
          <a:p>
            <a:pPr lvl="1" eaLnBrk="1" hangingPunct="1"/>
            <a:endParaRPr lang="en-US" sz="2800" dirty="0">
              <a:latin typeface="Helvetica Neue" pitchFamily="-103" charset="0"/>
              <a:ea typeface="MS PGothic"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Previously</a:t>
            </a:r>
          </a:p>
        </p:txBody>
      </p:sp>
      <p:sp>
        <p:nvSpPr>
          <p:cNvPr id="9219" name="Content Placeholder 2"/>
          <p:cNvSpPr>
            <a:spLocks noGrp="1"/>
          </p:cNvSpPr>
          <p:nvPr>
            <p:ph idx="1"/>
          </p:nvPr>
        </p:nvSpPr>
        <p:spPr>
          <a:xfrm>
            <a:off x="457200" y="1712913"/>
            <a:ext cx="8229600" cy="4895850"/>
          </a:xfrm>
        </p:spPr>
        <p:txBody>
          <a:bodyPr/>
          <a:lstStyle/>
          <a:p>
            <a:pPr eaLnBrk="1" hangingPunct="1"/>
            <a:r>
              <a:rPr lang="en-US" sz="3200">
                <a:latin typeface="Helvetica Neue" pitchFamily="-103" charset="0"/>
                <a:ea typeface="MS PGothic" charset="0"/>
                <a:cs typeface="Arial" pitchFamily="-103" charset="0"/>
              </a:rPr>
              <a:t>Price discrimination</a:t>
            </a:r>
          </a:p>
          <a:p>
            <a:pPr lvl="1" eaLnBrk="1" hangingPunct="1"/>
            <a:r>
              <a:rPr lang="en-US" sz="2800">
                <a:latin typeface="Helvetica Neue" pitchFamily="-103" charset="0"/>
                <a:ea typeface="MS PGothic" charset="0"/>
                <a:cs typeface="Arial" pitchFamily="-103" charset="0"/>
              </a:rPr>
              <a:t>Occurs when a firm charges buyers different prices for the same good or service</a:t>
            </a:r>
          </a:p>
          <a:p>
            <a:pPr lvl="1" eaLnBrk="1" hangingPunct="1"/>
            <a:r>
              <a:rPr lang="en-US" sz="2800">
                <a:latin typeface="Helvetica Neue" pitchFamily="-103" charset="0"/>
                <a:ea typeface="MS PGothic" charset="0"/>
                <a:cs typeface="Arial" pitchFamily="-103" charset="0"/>
              </a:rPr>
              <a:t>Increases firm profits and total welfare</a:t>
            </a:r>
          </a:p>
          <a:p>
            <a:r>
              <a:rPr lang="en-US" sz="3200">
                <a:latin typeface="Helvetica Neue" pitchFamily="-103" charset="0"/>
                <a:ea typeface="MS PGothic" charset="0"/>
                <a:cs typeface="Arial" pitchFamily="-103" charset="0"/>
              </a:rPr>
              <a:t>General rule for price discrimination:</a:t>
            </a:r>
          </a:p>
          <a:p>
            <a:pPr lvl="1"/>
            <a:r>
              <a:rPr lang="en-US" sz="2800">
                <a:latin typeface="Helvetica Neue" pitchFamily="-103" charset="0"/>
                <a:ea typeface="MS PGothic" charset="0"/>
                <a:cs typeface="Arial" pitchFamily="-103" charset="0"/>
              </a:rPr>
              <a:t>Charge higher (lower) prices to consumers with relatively inelastic (elastic) demands.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descr=" "/>
          <p:cNvCxnSpPr/>
          <p:nvPr/>
        </p:nvCxnSpPr>
        <p:spPr>
          <a:xfrm rot="16200000" flipH="1">
            <a:off x="6527378" y="3958989"/>
            <a:ext cx="1170432" cy="0"/>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descr=" "/>
          <p:cNvCxnSpPr/>
          <p:nvPr/>
        </p:nvCxnSpPr>
        <p:spPr>
          <a:xfrm rot="16200000" flipH="1">
            <a:off x="2526883" y="3949812"/>
            <a:ext cx="1170432" cy="0"/>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descr=" "/>
          <p:cNvCxnSpPr/>
          <p:nvPr/>
        </p:nvCxnSpPr>
        <p:spPr>
          <a:xfrm>
            <a:off x="1651533" y="4000328"/>
            <a:ext cx="1050727" cy="372"/>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descr=" "/>
          <p:cNvCxnSpPr/>
          <p:nvPr/>
        </p:nvCxnSpPr>
        <p:spPr>
          <a:xfrm>
            <a:off x="1679801" y="3379325"/>
            <a:ext cx="2286000" cy="0"/>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descr=" "/>
          <p:cNvCxnSpPr/>
          <p:nvPr/>
        </p:nvCxnSpPr>
        <p:spPr>
          <a:xfrm>
            <a:off x="1671009" y="3227295"/>
            <a:ext cx="1012154" cy="0"/>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descr=" "/>
          <p:cNvPicPr>
            <a:picLocks noChangeAspect="1"/>
          </p:cNvPicPr>
          <p:nvPr/>
        </p:nvPicPr>
        <p:blipFill>
          <a:blip r:embed="rId3">
            <a:clrChange>
              <a:clrFrom>
                <a:srgbClr val="FFFFFF"/>
              </a:clrFrom>
              <a:clrTo>
                <a:srgbClr val="FFFFFF">
                  <a:alpha val="0"/>
                </a:srgbClr>
              </a:clrTo>
            </a:clrChange>
          </a:blip>
          <a:stretch>
            <a:fillRect/>
          </a:stretch>
        </p:blipFill>
        <p:spPr>
          <a:xfrm>
            <a:off x="1104015" y="3154049"/>
            <a:ext cx="6620256" cy="1572768"/>
          </a:xfrm>
          <a:prstGeom prst="rect">
            <a:avLst/>
          </a:prstGeom>
        </p:spPr>
      </p:pic>
      <p:pic>
        <p:nvPicPr>
          <p:cNvPr id="22" name="Picture 21" descr=" "/>
          <p:cNvPicPr>
            <a:picLocks noChangeAspect="1"/>
          </p:cNvPicPr>
          <p:nvPr/>
        </p:nvPicPr>
        <p:blipFill>
          <a:blip r:embed="rId4">
            <a:clrChange>
              <a:clrFrom>
                <a:srgbClr val="FFFFFF"/>
              </a:clrFrom>
              <a:clrTo>
                <a:srgbClr val="FFFFFF">
                  <a:alpha val="0"/>
                </a:srgbClr>
              </a:clrTo>
            </a:clrChange>
          </a:blip>
          <a:stretch>
            <a:fillRect/>
          </a:stretch>
        </p:blipFill>
        <p:spPr>
          <a:xfrm>
            <a:off x="1836348" y="2122935"/>
            <a:ext cx="1883664" cy="2286000"/>
          </a:xfrm>
          <a:prstGeom prst="rect">
            <a:avLst/>
          </a:prstGeom>
        </p:spPr>
      </p:pic>
      <p:pic>
        <p:nvPicPr>
          <p:cNvPr id="23" name="Picture 22" descr=" "/>
          <p:cNvPicPr>
            <a:picLocks noChangeAspect="1"/>
          </p:cNvPicPr>
          <p:nvPr/>
        </p:nvPicPr>
        <p:blipFill>
          <a:blip r:embed="rId5">
            <a:clrChange>
              <a:clrFrom>
                <a:srgbClr val="FFFFFF"/>
              </a:clrFrom>
              <a:clrTo>
                <a:srgbClr val="FFFFFF">
                  <a:alpha val="0"/>
                </a:srgbClr>
              </a:clrTo>
            </a:clrChange>
          </a:blip>
          <a:stretch>
            <a:fillRect/>
          </a:stretch>
        </p:blipFill>
        <p:spPr>
          <a:xfrm>
            <a:off x="6064878" y="2109663"/>
            <a:ext cx="1706880" cy="2298192"/>
          </a:xfrm>
          <a:prstGeom prst="rect">
            <a:avLst/>
          </a:prstGeom>
        </p:spPr>
      </p:pic>
      <p:pic>
        <p:nvPicPr>
          <p:cNvPr id="24" name="Picture 23" descr=" "/>
          <p:cNvPicPr>
            <a:picLocks noChangeAspect="1"/>
          </p:cNvPicPr>
          <p:nvPr/>
        </p:nvPicPr>
        <p:blipFill>
          <a:blip r:embed="rId6">
            <a:clrChange>
              <a:clrFrom>
                <a:srgbClr val="FFFFFF"/>
              </a:clrFrom>
              <a:clrTo>
                <a:srgbClr val="FFFFFF">
                  <a:alpha val="0"/>
                </a:srgbClr>
              </a:clrTo>
            </a:clrChange>
          </a:blip>
          <a:stretch>
            <a:fillRect/>
          </a:stretch>
        </p:blipFill>
        <p:spPr>
          <a:xfrm>
            <a:off x="2337788" y="2070483"/>
            <a:ext cx="2157984" cy="1328928"/>
          </a:xfrm>
          <a:prstGeom prst="rect">
            <a:avLst/>
          </a:prstGeom>
        </p:spPr>
      </p:pic>
      <p:pic>
        <p:nvPicPr>
          <p:cNvPr id="25" name="Picture 24" descr=" "/>
          <p:cNvPicPr>
            <a:picLocks noChangeAspect="1"/>
          </p:cNvPicPr>
          <p:nvPr/>
        </p:nvPicPr>
        <p:blipFill>
          <a:blip r:embed="rId7">
            <a:clrChange>
              <a:clrFrom>
                <a:srgbClr val="FFFFFF"/>
              </a:clrFrom>
              <a:clrTo>
                <a:srgbClr val="FFFFFF">
                  <a:alpha val="0"/>
                </a:srgbClr>
              </a:clrTo>
            </a:clrChange>
          </a:blip>
          <a:stretch>
            <a:fillRect/>
          </a:stretch>
        </p:blipFill>
        <p:spPr>
          <a:xfrm>
            <a:off x="6244378" y="1966470"/>
            <a:ext cx="2194560" cy="1450848"/>
          </a:xfrm>
          <a:prstGeom prst="rect">
            <a:avLst/>
          </a:prstGeom>
        </p:spPr>
      </p:pic>
      <p:pic>
        <p:nvPicPr>
          <p:cNvPr id="26" name="Picture 25" descr=" "/>
          <p:cNvPicPr>
            <a:picLocks noChangeAspect="1"/>
          </p:cNvPicPr>
          <p:nvPr/>
        </p:nvPicPr>
        <p:blipFill>
          <a:blip r:embed="rId8">
            <a:clrChange>
              <a:clrFrom>
                <a:srgbClr val="FFFFFF"/>
              </a:clrFrom>
              <a:clrTo>
                <a:srgbClr val="FFFFFF">
                  <a:alpha val="0"/>
                </a:srgbClr>
              </a:clrTo>
            </a:clrChange>
          </a:blip>
          <a:stretch>
            <a:fillRect/>
          </a:stretch>
        </p:blipFill>
        <p:spPr>
          <a:xfrm>
            <a:off x="1677721" y="2265683"/>
            <a:ext cx="2401824" cy="2115312"/>
          </a:xfrm>
          <a:prstGeom prst="rect">
            <a:avLst/>
          </a:prstGeom>
        </p:spPr>
      </p:pic>
      <p:pic>
        <p:nvPicPr>
          <p:cNvPr id="27" name="Picture 26" descr=" "/>
          <p:cNvPicPr>
            <a:picLocks noChangeAspect="1"/>
          </p:cNvPicPr>
          <p:nvPr/>
        </p:nvPicPr>
        <p:blipFill>
          <a:blip r:embed="rId9">
            <a:clrChange>
              <a:clrFrom>
                <a:srgbClr val="FFFFFF"/>
              </a:clrFrom>
              <a:clrTo>
                <a:srgbClr val="FFFFFF">
                  <a:alpha val="0"/>
                </a:srgbClr>
              </a:clrTo>
            </a:clrChange>
          </a:blip>
          <a:stretch>
            <a:fillRect/>
          </a:stretch>
        </p:blipFill>
        <p:spPr>
          <a:xfrm>
            <a:off x="1675324" y="2285432"/>
            <a:ext cx="1402080" cy="2176272"/>
          </a:xfrm>
          <a:prstGeom prst="rect">
            <a:avLst/>
          </a:prstGeom>
        </p:spPr>
      </p:pic>
      <p:pic>
        <p:nvPicPr>
          <p:cNvPr id="28" name="Picture 27" descr=" "/>
          <p:cNvPicPr>
            <a:picLocks noChangeAspect="1"/>
          </p:cNvPicPr>
          <p:nvPr/>
        </p:nvPicPr>
        <p:blipFill>
          <a:blip r:embed="rId10">
            <a:clrChange>
              <a:clrFrom>
                <a:srgbClr val="FFFFFF"/>
              </a:clrFrom>
              <a:clrTo>
                <a:srgbClr val="FFFFFF">
                  <a:alpha val="0"/>
                </a:srgbClr>
              </a:clrTo>
            </a:clrChange>
          </a:blip>
          <a:stretch>
            <a:fillRect/>
          </a:stretch>
        </p:blipFill>
        <p:spPr>
          <a:xfrm>
            <a:off x="5717395" y="3322832"/>
            <a:ext cx="3090672" cy="115824"/>
          </a:xfrm>
          <a:prstGeom prst="rect">
            <a:avLst/>
          </a:prstGeom>
        </p:spPr>
      </p:pic>
      <p:pic>
        <p:nvPicPr>
          <p:cNvPr id="29" name="Picture 28" descr=" "/>
          <p:cNvPicPr>
            <a:picLocks noChangeAspect="1"/>
          </p:cNvPicPr>
          <p:nvPr/>
        </p:nvPicPr>
        <p:blipFill>
          <a:blip r:embed="rId11">
            <a:clrChange>
              <a:clrFrom>
                <a:srgbClr val="FFFFFF"/>
              </a:clrFrom>
              <a:clrTo>
                <a:srgbClr val="FFFFFF">
                  <a:alpha val="0"/>
                </a:srgbClr>
              </a:clrTo>
            </a:clrChange>
          </a:blip>
          <a:stretch>
            <a:fillRect/>
          </a:stretch>
        </p:blipFill>
        <p:spPr>
          <a:xfrm>
            <a:off x="357051" y="3208024"/>
            <a:ext cx="694944" cy="804672"/>
          </a:xfrm>
          <a:prstGeom prst="rect">
            <a:avLst/>
          </a:prstGeom>
        </p:spPr>
      </p:pic>
      <p:pic>
        <p:nvPicPr>
          <p:cNvPr id="31" name="Picture 30" descr="Figure 12.3 contains two graphs depicting the long run equilibrium in monopolistic competition and competitive markets. Figure 12.3a is a graph depicting the long-run equilibrium in a monopolistic competition. The y axis is price and x axis is quantity. The demand curve and marginal revenue curve are negative sloping curves, with the marginal revenue having a steeper slope. The average total cost curve is a positive, parabolic shape and crosses the demand curve and marginal cost curve. The marginal cost curve crosses the marginal revenue, average total cost, and demand curve. On the y axis, the increase from marginal cost, which is at the intersection of the marginal cost curve and marginal revenue curve, to P equals average total cost, which is at the intersection of the demand curve and average total cost curve, is labeled as markup. On the x axis, the difference between quantity Q, which is at the intersection of the demand curve and average total cost curve, to the efficient scale, which is the intersection of the marginal cost curve and average total cost curve, is labeled as Excess capacity. Figure 12.3b is a graph depicting the long-run equilibrium in a competitive market. There is a horizontal demand curve that equals the marginal revenue curve with a slope of zero, a positive, parabolic shaped average total cost curve, and a marginal cost curve. The three curves intersect at a point that corresponds to a y value of P equals average total cost equals marginal cost, and an x value of Q equals efficient scale. "/>
          <p:cNvPicPr>
            <a:picLocks noChangeAspect="1"/>
          </p:cNvPicPr>
          <p:nvPr/>
        </p:nvPicPr>
        <p:blipFill>
          <a:blip r:embed="rId12">
            <a:clrChange>
              <a:clrFrom>
                <a:srgbClr val="FFFFFF"/>
              </a:clrFrom>
              <a:clrTo>
                <a:srgbClr val="FFFFFF">
                  <a:alpha val="0"/>
                </a:srgbClr>
              </a:clrTo>
            </a:clrChange>
          </a:blip>
          <a:stretch>
            <a:fillRect/>
          </a:stretch>
        </p:blipFill>
        <p:spPr>
          <a:xfrm>
            <a:off x="304800" y="1901702"/>
            <a:ext cx="8534400" cy="3474720"/>
          </a:xfrm>
          <a:prstGeom prst="rect">
            <a:avLst/>
          </a:prstGeom>
        </p:spPr>
      </p:pic>
      <p:sp>
        <p:nvSpPr>
          <p:cNvPr id="49164" name="Title 12"/>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LR Equilibrium in Two </a:t>
            </a:r>
            <a:br>
              <a:rPr lang="en-US">
                <a:latin typeface="Helvetica Neue" pitchFamily="-103" charset="0"/>
                <a:ea typeface="MS PGothic" charset="0"/>
                <a:cs typeface="Arial" pitchFamily="-103" charset="0"/>
              </a:rPr>
            </a:br>
            <a:r>
              <a:rPr lang="en-US">
                <a:latin typeface="Helvetica Neue" pitchFamily="-103" charset="0"/>
                <a:ea typeface="MS PGothic" charset="0"/>
                <a:cs typeface="Arial" pitchFamily="-103" charset="0"/>
              </a:rPr>
              <a:t>Market Structures</a:t>
            </a:r>
            <a:r>
              <a:rPr lang="en-US">
                <a:latin typeface="Arial" pitchFamily="-103" charset="0"/>
                <a:ea typeface="MS PGothic" charset="0"/>
                <a:cs typeface="Arial" pitchFamily="-103" charset="0"/>
              </a:rPr>
              <a:t>—</a:t>
            </a:r>
            <a:r>
              <a:rPr lang="en-US">
                <a:latin typeface="Helvetica Neue" pitchFamily="-103" charset="0"/>
                <a:ea typeface="MS PGothic" charset="0"/>
                <a:cs typeface="Arial" pitchFamily="-103" charset="0"/>
              </a:rPr>
              <a:t>2 </a:t>
            </a:r>
            <a:endParaRPr lang="en-US">
              <a:latin typeface="Arial" pitchFamily="-103" charset="0"/>
              <a:ea typeface="MS PGothic" charset="0"/>
              <a:cs typeface="Arial" pitchFamily="-103" charset="0"/>
            </a:endParaRPr>
          </a:p>
        </p:txBody>
      </p:sp>
      <p:cxnSp>
        <p:nvCxnSpPr>
          <p:cNvPr id="18" name="Straight Connector 17" descr=" "/>
          <p:cNvCxnSpPr/>
          <p:nvPr/>
        </p:nvCxnSpPr>
        <p:spPr>
          <a:xfrm rot="16200000" flipH="1">
            <a:off x="2061970" y="3866839"/>
            <a:ext cx="1298928" cy="0"/>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4" name="Rectangle 33" descr=" "/>
          <p:cNvSpPr/>
          <p:nvPr/>
        </p:nvSpPr>
        <p:spPr>
          <a:xfrm>
            <a:off x="6407126" y="4544947"/>
            <a:ext cx="1518231" cy="28644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descr=" "/>
          <p:cNvSpPr/>
          <p:nvPr/>
        </p:nvSpPr>
        <p:spPr>
          <a:xfrm>
            <a:off x="2892854" y="4544575"/>
            <a:ext cx="1002984" cy="28644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descr=" "/>
          <p:cNvPicPr>
            <a:picLocks noChangeAspect="1"/>
          </p:cNvPicPr>
          <p:nvPr/>
        </p:nvPicPr>
        <p:blipFill>
          <a:blip r:embed="rId13">
            <a:clrChange>
              <a:clrFrom>
                <a:srgbClr val="FFFFFF"/>
              </a:clrFrom>
              <a:clrTo>
                <a:srgbClr val="FFFFFF">
                  <a:alpha val="0"/>
                </a:srgbClr>
              </a:clrTo>
            </a:clrChange>
          </a:blip>
          <a:stretch>
            <a:fillRect/>
          </a:stretch>
        </p:blipFill>
        <p:spPr>
          <a:xfrm>
            <a:off x="2406573" y="4747394"/>
            <a:ext cx="1030224" cy="2804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childTnLst>
                          </p:cTn>
                        </p:par>
                        <p:par>
                          <p:cTn id="9" fill="hold">
                            <p:stCondLst>
                              <p:cond delay="0"/>
                            </p:stCondLst>
                            <p:childTnLst>
                              <p:par>
                                <p:cTn id="10" presetID="22" presetClass="entr" presetSubtype="4"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par>
                                <p:cTn id="13" presetID="2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down)">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On Scale and Output</a:t>
            </a:r>
          </a:p>
        </p:txBody>
      </p:sp>
      <p:sp>
        <p:nvSpPr>
          <p:cNvPr id="19459" name="Content Placeholder 2"/>
          <p:cNvSpPr>
            <a:spLocks noGrp="1"/>
          </p:cNvSpPr>
          <p:nvPr>
            <p:ph idx="1"/>
          </p:nvPr>
        </p:nvSpPr>
        <p:spPr>
          <a:xfrm>
            <a:off x="457200" y="1712913"/>
            <a:ext cx="8229600" cy="4895850"/>
          </a:xfrm>
        </p:spPr>
        <p:txBody>
          <a:bodyPr/>
          <a:lstStyle/>
          <a:p>
            <a:pPr eaLnBrk="1" hangingPunct="1"/>
            <a:r>
              <a:rPr lang="en-US" sz="3200">
                <a:latin typeface="Helvetica Neue" pitchFamily="-103" charset="0"/>
                <a:ea typeface="MS PGothic" charset="0"/>
                <a:cs typeface="Arial" pitchFamily="-103" charset="0"/>
              </a:rPr>
              <a:t>Why not produce more?</a:t>
            </a:r>
          </a:p>
          <a:p>
            <a:pPr lvl="1" eaLnBrk="1" hangingPunct="1"/>
            <a:r>
              <a:rPr lang="en-US" sz="2800">
                <a:latin typeface="Helvetica Neue" pitchFamily="-103" charset="0"/>
                <a:ea typeface="MS PGothic" charset="0"/>
                <a:cs typeface="Arial" pitchFamily="-103" charset="0"/>
              </a:rPr>
              <a:t>The firm would have to lower the price. </a:t>
            </a:r>
          </a:p>
          <a:p>
            <a:pPr lvl="1" eaLnBrk="1" hangingPunct="1"/>
            <a:r>
              <a:rPr lang="en-US" sz="2800">
                <a:latin typeface="Helvetica Neue" pitchFamily="-103" charset="0"/>
                <a:ea typeface="MS PGothic" charset="0"/>
                <a:cs typeface="Arial" pitchFamily="-103" charset="0"/>
              </a:rPr>
              <a:t>It is more profitable to produce at excess capacity.</a:t>
            </a:r>
          </a:p>
          <a:p>
            <a:pPr eaLnBrk="1" hangingPunct="1"/>
            <a:r>
              <a:rPr lang="en-US" sz="3200">
                <a:latin typeface="Helvetica Neue" pitchFamily="-103" charset="0"/>
                <a:ea typeface="MS PGothic" charset="0"/>
                <a:cs typeface="Arial" pitchFamily="-103" charset="0"/>
              </a:rPr>
              <a:t>Compare to perfect competition</a:t>
            </a:r>
          </a:p>
          <a:p>
            <a:pPr lvl="1" eaLnBrk="1" hangingPunct="1"/>
            <a:r>
              <a:rPr lang="en-US" sz="2800">
                <a:latin typeface="Helvetica Neue" pitchFamily="-103" charset="0"/>
                <a:ea typeface="MS PGothic" charset="0"/>
                <a:cs typeface="Arial" pitchFamily="-103" charset="0"/>
              </a:rPr>
              <a:t>Perfectly competitive firms operate at capacity at the minimum of ATC.  </a:t>
            </a:r>
          </a:p>
          <a:p>
            <a:pPr lvl="1" eaLnBrk="1" hangingPunct="1"/>
            <a:r>
              <a:rPr lang="en-US" sz="2800">
                <a:latin typeface="Helvetica Neue" pitchFamily="-103" charset="0"/>
                <a:ea typeface="MS PGothic" charset="0"/>
                <a:cs typeface="Arial" pitchFamily="-103" charset="0"/>
              </a:rPr>
              <a:t>Overall output is higher in perfect competition.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8229600" cy="1527175"/>
          </a:xfrm>
        </p:spPr>
        <p:txBody>
          <a:bodyPr/>
          <a:lstStyle/>
          <a:p>
            <a:r>
              <a:rPr lang="en-US" sz="3800">
                <a:latin typeface="Helvetica Neue" pitchFamily="-103" charset="0"/>
                <a:ea typeface="MS PGothic" charset="0"/>
                <a:cs typeface="Arial" pitchFamily="-103" charset="0"/>
              </a:rPr>
              <a:t>Inefficiency and Social Welfare</a:t>
            </a:r>
            <a:r>
              <a:rPr lang="en-US" sz="3800">
                <a:latin typeface="Arial" pitchFamily="-103" charset="0"/>
                <a:ea typeface="MS PGothic" charset="0"/>
                <a:cs typeface="Arial" pitchFamily="-103" charset="0"/>
              </a:rPr>
              <a:t>—</a:t>
            </a:r>
            <a:r>
              <a:rPr lang="en-US" sz="3800">
                <a:latin typeface="Helvetica Neue" pitchFamily="-103" charset="0"/>
                <a:ea typeface="MS PGothic" charset="0"/>
                <a:cs typeface="Arial" pitchFamily="-103" charset="0"/>
              </a:rPr>
              <a:t>1 </a:t>
            </a:r>
          </a:p>
        </p:txBody>
      </p:sp>
      <p:sp>
        <p:nvSpPr>
          <p:cNvPr id="20483" name="Content Placeholder 2"/>
          <p:cNvSpPr>
            <a:spLocks noGrp="1"/>
          </p:cNvSpPr>
          <p:nvPr>
            <p:ph idx="1"/>
          </p:nvPr>
        </p:nvSpPr>
        <p:spPr>
          <a:xfrm>
            <a:off x="457200" y="1712913"/>
            <a:ext cx="8396288" cy="4895850"/>
          </a:xfrm>
        </p:spPr>
        <p:txBody>
          <a:bodyPr/>
          <a:lstStyle/>
          <a:p>
            <a:pPr eaLnBrk="1" hangingPunct="1"/>
            <a:r>
              <a:rPr lang="en-US" sz="3200" dirty="0">
                <a:latin typeface="Helvetica Neue" pitchFamily="-103" charset="0"/>
                <a:ea typeface="MS PGothic" charset="0"/>
                <a:cs typeface="Arial" pitchFamily="-103" charset="0"/>
              </a:rPr>
              <a:t>Is monopolistic competition efficient?</a:t>
            </a:r>
          </a:p>
          <a:p>
            <a:pPr lvl="1" eaLnBrk="1" hangingPunct="1"/>
            <a:r>
              <a:rPr lang="en-US" sz="2800" dirty="0">
                <a:latin typeface="Helvetica Neue" pitchFamily="-103" charset="0"/>
                <a:ea typeface="MS PGothic" charset="0"/>
                <a:cs typeface="Arial" pitchFamily="-103" charset="0"/>
              </a:rPr>
              <a:t>No </a:t>
            </a:r>
          </a:p>
          <a:p>
            <a:pPr lvl="1" eaLnBrk="1" hangingPunct="1"/>
            <a:r>
              <a:rPr lang="en-US" sz="2800" dirty="0">
                <a:latin typeface="Helvetica Neue" pitchFamily="-103" charset="0"/>
                <a:ea typeface="MS PGothic" charset="0"/>
                <a:cs typeface="Arial" pitchFamily="-103" charset="0"/>
              </a:rPr>
              <a:t>Two sources of inefficiency:</a:t>
            </a:r>
          </a:p>
          <a:p>
            <a:pPr marL="1314450" lvl="2" indent="-457200" eaLnBrk="1" hangingPunct="1">
              <a:buFont typeface="Calibri" pitchFamily="-103" charset="0"/>
              <a:buAutoNum type="arabicPeriod"/>
            </a:pPr>
            <a:r>
              <a:rPr lang="en-US" sz="2800" dirty="0">
                <a:latin typeface="Helvetica Neue" pitchFamily="-103" charset="0"/>
                <a:ea typeface="Helvetica Neue" pitchFamily="-103" charset="0"/>
                <a:cs typeface="Helvetica Neue" pitchFamily="-103" charset="0"/>
              </a:rPr>
              <a:t>ATC is higher compared to perfect competition</a:t>
            </a:r>
          </a:p>
          <a:p>
            <a:pPr marL="1314450" lvl="2" indent="-457200" eaLnBrk="1" hangingPunct="1">
              <a:buFont typeface="Calibri" pitchFamily="-103" charset="0"/>
              <a:buAutoNum type="arabicPeriod"/>
            </a:pPr>
            <a:r>
              <a:rPr lang="en-US" sz="2800" dirty="0">
                <a:latin typeface="Helvetica Neue" pitchFamily="-103" charset="0"/>
                <a:ea typeface="Helvetica Neue" pitchFamily="-103" charset="0"/>
                <a:cs typeface="Helvetica Neue" pitchFamily="-103" charset="0"/>
              </a:rPr>
              <a:t>Markup: P &gt; MC</a:t>
            </a:r>
          </a:p>
          <a:p>
            <a:pPr lvl="1" eaLnBrk="1" hangingPunct="1"/>
            <a:endParaRPr lang="en-US" sz="2400" dirty="0">
              <a:latin typeface="Helvetica Neue" pitchFamily="-103" charset="0"/>
              <a:ea typeface="MS PGothic"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229600" cy="1527175"/>
          </a:xfrm>
        </p:spPr>
        <p:txBody>
          <a:bodyPr/>
          <a:lstStyle/>
          <a:p>
            <a:r>
              <a:rPr lang="en-US" sz="3800">
                <a:latin typeface="Helvetica Neue" pitchFamily="-103" charset="0"/>
                <a:ea typeface="MS PGothic" charset="0"/>
                <a:cs typeface="Arial" pitchFamily="-103" charset="0"/>
              </a:rPr>
              <a:t>Inefficiency and Social Welfare</a:t>
            </a:r>
            <a:r>
              <a:rPr lang="en-US" sz="3800">
                <a:latin typeface="Arial" pitchFamily="-103" charset="0"/>
                <a:ea typeface="MS PGothic" charset="0"/>
                <a:cs typeface="Arial" pitchFamily="-103" charset="0"/>
              </a:rPr>
              <a:t>—</a:t>
            </a:r>
            <a:r>
              <a:rPr lang="en-US" sz="3800">
                <a:latin typeface="Helvetica Neue" pitchFamily="-103" charset="0"/>
                <a:ea typeface="MS PGothic" charset="0"/>
                <a:cs typeface="Arial" pitchFamily="-103" charset="0"/>
              </a:rPr>
              <a:t>2 </a:t>
            </a:r>
          </a:p>
        </p:txBody>
      </p:sp>
      <p:sp>
        <p:nvSpPr>
          <p:cNvPr id="21507" name="Content Placeholder 2"/>
          <p:cNvSpPr>
            <a:spLocks noGrp="1"/>
          </p:cNvSpPr>
          <p:nvPr>
            <p:ph idx="1"/>
          </p:nvPr>
        </p:nvSpPr>
        <p:spPr>
          <a:xfrm>
            <a:off x="457200" y="1712913"/>
            <a:ext cx="8686800" cy="4895850"/>
          </a:xfrm>
        </p:spPr>
        <p:txBody>
          <a:bodyPr/>
          <a:lstStyle/>
          <a:p>
            <a:pPr eaLnBrk="1" hangingPunct="1"/>
            <a:r>
              <a:rPr lang="en-US" sz="3200">
                <a:latin typeface="Helvetica Neue" pitchFamily="-103" charset="0"/>
                <a:ea typeface="MS PGothic" charset="0"/>
                <a:cs typeface="Arial" pitchFamily="-103" charset="0"/>
              </a:rPr>
              <a:t>Should the government intervene?</a:t>
            </a:r>
          </a:p>
          <a:p>
            <a:pPr lvl="1" eaLnBrk="1" hangingPunct="1"/>
            <a:r>
              <a:rPr lang="en-US" sz="2800">
                <a:latin typeface="Helvetica Neue" pitchFamily="-103" charset="0"/>
                <a:ea typeface="MS PGothic" charset="0"/>
                <a:cs typeface="Arial" pitchFamily="-103" charset="0"/>
              </a:rPr>
              <a:t>Firms are not able to earn long-run profits since there are no barriers.</a:t>
            </a:r>
          </a:p>
          <a:p>
            <a:pPr lvl="1" eaLnBrk="1" hangingPunct="1"/>
            <a:r>
              <a:rPr lang="en-US" sz="2800">
                <a:latin typeface="Helvetica Neue" pitchFamily="-103" charset="0"/>
                <a:ea typeface="MS PGothic" charset="0"/>
                <a:cs typeface="Arial" pitchFamily="-103" charset="0"/>
              </a:rPr>
              <a:t>Regulation may put many firms out of business.</a:t>
            </a:r>
          </a:p>
          <a:p>
            <a:pPr lvl="1" eaLnBrk="1" hangingPunct="1"/>
            <a:r>
              <a:rPr lang="en-US" sz="2800">
                <a:latin typeface="Helvetica Neue" pitchFamily="-103" charset="0"/>
                <a:ea typeface="MS PGothic" charset="0"/>
                <a:cs typeface="Arial" pitchFamily="-103" charset="0"/>
              </a:rPr>
              <a:t>Less firms may mean more inconvenience and fewer choices for consumers.</a:t>
            </a:r>
          </a:p>
          <a:p>
            <a:pPr lvl="1" eaLnBrk="1" hangingPunct="1"/>
            <a:r>
              <a:rPr lang="en-US" sz="2800">
                <a:latin typeface="Helvetica Neue" pitchFamily="-103" charset="0"/>
                <a:ea typeface="MS PGothic" charset="0"/>
                <a:cs typeface="Arial" pitchFamily="-103" charset="0"/>
              </a:rPr>
              <a:t>Inefficiency is not large enough to warrant government intervention</a:t>
            </a:r>
            <a:endParaRPr lang="en-US" sz="2400">
              <a:latin typeface="Helvetica Neue" pitchFamily="-103" charset="0"/>
              <a:ea typeface="MS PGothic"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Varying Degrees of Product Differentiation</a:t>
            </a:r>
            <a:r>
              <a:rPr lang="en-US">
                <a:latin typeface="Arial" pitchFamily="-103" charset="0"/>
                <a:ea typeface="MS PGothic" charset="0"/>
                <a:cs typeface="Arial" pitchFamily="-103" charset="0"/>
              </a:rPr>
              <a:t>—</a:t>
            </a:r>
            <a:r>
              <a:rPr lang="en-US">
                <a:latin typeface="Helvetica Neue" pitchFamily="-103" charset="0"/>
                <a:ea typeface="MS PGothic" charset="0"/>
                <a:cs typeface="Arial" pitchFamily="-103" charset="0"/>
              </a:rPr>
              <a:t>1 </a:t>
            </a:r>
          </a:p>
        </p:txBody>
      </p:sp>
      <p:sp>
        <p:nvSpPr>
          <p:cNvPr id="57346" name="Content Placeholder 2"/>
          <p:cNvSpPr>
            <a:spLocks noGrp="1"/>
          </p:cNvSpPr>
          <p:nvPr>
            <p:ph idx="1"/>
          </p:nvPr>
        </p:nvSpPr>
        <p:spPr>
          <a:xfrm>
            <a:off x="152400" y="1712913"/>
            <a:ext cx="8628063" cy="4895850"/>
          </a:xfrm>
        </p:spPr>
        <p:txBody>
          <a:bodyPr/>
          <a:lstStyle/>
          <a:p>
            <a:pPr eaLnBrk="1" hangingPunct="1"/>
            <a:r>
              <a:rPr lang="en-US" sz="3200">
                <a:latin typeface="Helvetica Neue" pitchFamily="-103" charset="0"/>
                <a:ea typeface="MS PGothic" charset="0"/>
                <a:cs typeface="Arial" pitchFamily="-103" charset="0"/>
              </a:rPr>
              <a:t>How does the loss in efficiency relate to the degree of product differentiation?</a:t>
            </a:r>
          </a:p>
          <a:p>
            <a:pPr eaLnBrk="1" hangingPunct="1"/>
            <a:endParaRPr lang="en-US" sz="3200">
              <a:latin typeface="Helvetica Neue" pitchFamily="-103" charset="0"/>
              <a:ea typeface="MS PGothic" charset="0"/>
              <a:cs typeface="Arial" pitchFamily="-103" charset="0"/>
            </a:endParaRPr>
          </a:p>
        </p:txBody>
      </p:sp>
      <p:pic>
        <p:nvPicPr>
          <p:cNvPr id="57347" name="Picture 9" descr="Urban Outfitters storefront."/>
          <p:cNvPicPr>
            <a:picLocks noChangeAspect="1" noChangeArrowheads="1"/>
          </p:cNvPicPr>
          <p:nvPr/>
        </p:nvPicPr>
        <p:blipFill>
          <a:blip r:embed="rId3"/>
          <a:srcRect l="13055" t="7826" r="11098" b="9592"/>
          <a:stretch>
            <a:fillRect/>
          </a:stretch>
        </p:blipFill>
        <p:spPr bwMode="auto">
          <a:xfrm>
            <a:off x="1035050" y="3475038"/>
            <a:ext cx="1487488" cy="2254250"/>
          </a:xfrm>
          <a:prstGeom prst="rect">
            <a:avLst/>
          </a:prstGeom>
          <a:noFill/>
          <a:ln w="9525">
            <a:noFill/>
            <a:miter lim="800000"/>
            <a:headEnd/>
            <a:tailEnd/>
          </a:ln>
        </p:spPr>
      </p:pic>
      <p:pic>
        <p:nvPicPr>
          <p:cNvPr id="57348" name="Picture 13" descr="Dominos Pizza sign."/>
          <p:cNvPicPr>
            <a:picLocks noChangeAspect="1" noChangeArrowheads="1"/>
          </p:cNvPicPr>
          <p:nvPr/>
        </p:nvPicPr>
        <p:blipFill>
          <a:blip r:embed="rId4"/>
          <a:srcRect l="4977" t="3922" r="8755" b="36275"/>
          <a:stretch>
            <a:fillRect/>
          </a:stretch>
        </p:blipFill>
        <p:spPr bwMode="auto">
          <a:xfrm>
            <a:off x="5634038" y="3382963"/>
            <a:ext cx="1047750" cy="1092200"/>
          </a:xfrm>
          <a:prstGeom prst="rect">
            <a:avLst/>
          </a:prstGeom>
          <a:noFill/>
          <a:ln w="9525">
            <a:noFill/>
            <a:miter lim="800000"/>
            <a:headEnd/>
            <a:tailEnd/>
          </a:ln>
        </p:spPr>
      </p:pic>
      <p:pic>
        <p:nvPicPr>
          <p:cNvPr id="57349" name="Picture 12" descr="Pizza Hut logo."/>
          <p:cNvPicPr>
            <a:picLocks noChangeAspect="1" noChangeArrowheads="1"/>
          </p:cNvPicPr>
          <p:nvPr/>
        </p:nvPicPr>
        <p:blipFill>
          <a:blip r:embed="rId5"/>
          <a:srcRect l="32736" t="25870" r="9399" b="26508"/>
          <a:stretch>
            <a:fillRect/>
          </a:stretch>
        </p:blipFill>
        <p:spPr bwMode="auto">
          <a:xfrm>
            <a:off x="7196138" y="3382963"/>
            <a:ext cx="1063625" cy="1155700"/>
          </a:xfrm>
          <a:prstGeom prst="rect">
            <a:avLst/>
          </a:prstGeom>
          <a:noFill/>
          <a:ln w="9525">
            <a:noFill/>
            <a:miter lim="800000"/>
            <a:headEnd/>
            <a:tailEnd/>
          </a:ln>
        </p:spPr>
      </p:pic>
      <p:pic>
        <p:nvPicPr>
          <p:cNvPr id="57350" name="Picture 8" descr="Hollister storefront."/>
          <p:cNvPicPr>
            <a:picLocks noChangeAspect="1" noChangeArrowheads="1"/>
          </p:cNvPicPr>
          <p:nvPr/>
        </p:nvPicPr>
        <p:blipFill>
          <a:blip r:embed="rId6"/>
          <a:srcRect/>
          <a:stretch>
            <a:fillRect/>
          </a:stretch>
        </p:blipFill>
        <p:spPr bwMode="auto">
          <a:xfrm>
            <a:off x="2844800" y="3358495"/>
            <a:ext cx="1797023" cy="2540338"/>
          </a:xfrm>
          <a:prstGeom prst="rect">
            <a:avLst/>
          </a:prstGeom>
          <a:noFill/>
          <a:ln w="9525">
            <a:noFill/>
            <a:miter lim="800000"/>
            <a:headEnd/>
            <a:tailEnd/>
          </a:ln>
        </p:spPr>
      </p:pic>
      <p:sp>
        <p:nvSpPr>
          <p:cNvPr id="57351" name="TextBox 1"/>
          <p:cNvSpPr txBox="1">
            <a:spLocks noChangeArrowheads="1"/>
          </p:cNvSpPr>
          <p:nvPr/>
        </p:nvSpPr>
        <p:spPr bwMode="auto">
          <a:xfrm>
            <a:off x="1473200" y="2835275"/>
            <a:ext cx="2446504" cy="523220"/>
          </a:xfrm>
          <a:prstGeom prst="rect">
            <a:avLst/>
          </a:prstGeom>
          <a:noFill/>
          <a:ln w="9525">
            <a:noFill/>
            <a:miter lim="800000"/>
            <a:headEnd/>
            <a:tailEnd/>
          </a:ln>
        </p:spPr>
        <p:txBody>
          <a:bodyPr wrap="none">
            <a:prstTxWarp prst="textNoShape">
              <a:avLst/>
            </a:prstTxWarp>
            <a:spAutoFit/>
          </a:bodyPr>
          <a:lstStyle/>
          <a:p>
            <a:pPr eaLnBrk="1" hangingPunct="1"/>
            <a:r>
              <a:rPr lang="en-US" sz="2800" dirty="0">
                <a:latin typeface="Arial" charset="0"/>
                <a:ea typeface="Arial" charset="0"/>
                <a:cs typeface="Arial" charset="0"/>
              </a:rPr>
              <a:t>“High” Degree</a:t>
            </a:r>
          </a:p>
        </p:txBody>
      </p:sp>
      <p:sp>
        <p:nvSpPr>
          <p:cNvPr id="57352" name="TextBox 11"/>
          <p:cNvSpPr txBox="1">
            <a:spLocks noChangeArrowheads="1"/>
          </p:cNvSpPr>
          <p:nvPr/>
        </p:nvSpPr>
        <p:spPr bwMode="auto">
          <a:xfrm>
            <a:off x="5805488" y="2835275"/>
            <a:ext cx="2366353" cy="523220"/>
          </a:xfrm>
          <a:prstGeom prst="rect">
            <a:avLst/>
          </a:prstGeom>
          <a:noFill/>
          <a:ln w="9525">
            <a:noFill/>
            <a:miter lim="800000"/>
            <a:headEnd/>
            <a:tailEnd/>
          </a:ln>
        </p:spPr>
        <p:txBody>
          <a:bodyPr wrap="none">
            <a:prstTxWarp prst="textNoShape">
              <a:avLst/>
            </a:prstTxWarp>
            <a:spAutoFit/>
          </a:bodyPr>
          <a:lstStyle/>
          <a:p>
            <a:pPr eaLnBrk="1" hangingPunct="1"/>
            <a:r>
              <a:rPr lang="en-US" sz="2800" dirty="0">
                <a:latin typeface="Arial" charset="0"/>
                <a:ea typeface="Arial" charset="0"/>
                <a:cs typeface="Arial" charset="0"/>
              </a:rPr>
              <a:t>“Low” Degree</a:t>
            </a:r>
          </a:p>
        </p:txBody>
      </p:sp>
      <p:pic>
        <p:nvPicPr>
          <p:cNvPr id="57353" name="Picture 6" descr="Ross storefront sign."/>
          <p:cNvPicPr>
            <a:picLocks noChangeAspect="1" noChangeArrowheads="1"/>
          </p:cNvPicPr>
          <p:nvPr/>
        </p:nvPicPr>
        <p:blipFill>
          <a:blip r:embed="rId7"/>
          <a:srcRect/>
          <a:stretch>
            <a:fillRect/>
          </a:stretch>
        </p:blipFill>
        <p:spPr bwMode="auto">
          <a:xfrm>
            <a:off x="5578475" y="4754563"/>
            <a:ext cx="275590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3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3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3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p:bldP spid="573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Varying Degrees of Product Differentiation</a:t>
            </a:r>
            <a:r>
              <a:rPr lang="en-US">
                <a:latin typeface="Arial" pitchFamily="-103" charset="0"/>
                <a:ea typeface="MS PGothic" charset="0"/>
                <a:cs typeface="Arial" pitchFamily="-103" charset="0"/>
              </a:rPr>
              <a:t>—</a:t>
            </a:r>
            <a:r>
              <a:rPr lang="en-US">
                <a:latin typeface="Helvetica Neue" pitchFamily="-103" charset="0"/>
                <a:ea typeface="MS PGothic" charset="0"/>
                <a:cs typeface="Arial" pitchFamily="-103" charset="0"/>
              </a:rPr>
              <a:t>2 </a:t>
            </a:r>
          </a:p>
        </p:txBody>
      </p:sp>
      <p:sp>
        <p:nvSpPr>
          <p:cNvPr id="23555" name="Content Placeholder 2"/>
          <p:cNvSpPr>
            <a:spLocks noGrp="1"/>
          </p:cNvSpPr>
          <p:nvPr>
            <p:ph idx="1"/>
          </p:nvPr>
        </p:nvSpPr>
        <p:spPr>
          <a:xfrm>
            <a:off x="152400" y="1712913"/>
            <a:ext cx="8229600" cy="4895850"/>
          </a:xfrm>
        </p:spPr>
        <p:txBody>
          <a:bodyPr/>
          <a:lstStyle/>
          <a:p>
            <a:pPr eaLnBrk="1" hangingPunct="1"/>
            <a:r>
              <a:rPr lang="en-US" sz="3200">
                <a:latin typeface="Helvetica Neue" pitchFamily="-103" charset="0"/>
                <a:ea typeface="MS PGothic" charset="0"/>
                <a:cs typeface="Arial" pitchFamily="-103" charset="0"/>
              </a:rPr>
              <a:t>A highly differentiated product means</a:t>
            </a:r>
          </a:p>
          <a:p>
            <a:pPr lvl="1" eaLnBrk="1" hangingPunct="1"/>
            <a:r>
              <a:rPr lang="en-US" sz="2800">
                <a:latin typeface="Helvetica Neue" pitchFamily="-103" charset="0"/>
                <a:ea typeface="MS PGothic" charset="0"/>
                <a:cs typeface="Arial" pitchFamily="-103" charset="0"/>
              </a:rPr>
              <a:t>Higher prices and markups</a:t>
            </a:r>
          </a:p>
          <a:p>
            <a:pPr lvl="1" eaLnBrk="1" hangingPunct="1"/>
            <a:r>
              <a:rPr lang="en-US" sz="2800">
                <a:latin typeface="Helvetica Neue" pitchFamily="-103" charset="0"/>
                <a:ea typeface="MS PGothic" charset="0"/>
                <a:cs typeface="Arial" pitchFamily="-103" charset="0"/>
              </a:rPr>
              <a:t>Larger excess capacity</a:t>
            </a:r>
          </a:p>
          <a:p>
            <a:pPr lvl="1" eaLnBrk="1" hangingPunct="1"/>
            <a:endParaRPr lang="en-US" sz="2800">
              <a:latin typeface="Helvetica Neue" pitchFamily="-103" charset="0"/>
              <a:ea typeface="MS PGothic" charset="0"/>
              <a:cs typeface="Arial" pitchFamily="-103" charset="0"/>
            </a:endParaRPr>
          </a:p>
          <a:p>
            <a:pPr eaLnBrk="1" hangingPunct="1"/>
            <a:r>
              <a:rPr lang="en-US" sz="3200">
                <a:latin typeface="Helvetica Neue" pitchFamily="-103" charset="0"/>
                <a:ea typeface="MS PGothic" charset="0"/>
                <a:cs typeface="Arial" pitchFamily="-103" charset="0"/>
              </a:rPr>
              <a:t>A less-differentiated product means</a:t>
            </a:r>
          </a:p>
          <a:p>
            <a:pPr lvl="1" eaLnBrk="1" hangingPunct="1"/>
            <a:r>
              <a:rPr lang="en-US" sz="2800">
                <a:latin typeface="Helvetica Neue" pitchFamily="-103" charset="0"/>
                <a:ea typeface="MS PGothic" charset="0"/>
                <a:cs typeface="Arial" pitchFamily="-103" charset="0"/>
              </a:rPr>
              <a:t>Lower prices and markups</a:t>
            </a:r>
          </a:p>
          <a:p>
            <a:pPr lvl="1" eaLnBrk="1" hangingPunct="1"/>
            <a:r>
              <a:rPr lang="en-US" sz="2800">
                <a:latin typeface="Helvetica Neue" pitchFamily="-103" charset="0"/>
                <a:ea typeface="MS PGothic" charset="0"/>
                <a:cs typeface="Arial" pitchFamily="-103" charset="0"/>
              </a:rPr>
              <a:t>Less excess capacity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3555">
                                            <p:txEl>
                                              <p:pRg st="5" end="5"/>
                                            </p:txEl>
                                          </p:spTgt>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 "/>
          <p:cNvPicPr>
            <a:picLocks noChangeAspect="1"/>
          </p:cNvPicPr>
          <p:nvPr/>
        </p:nvPicPr>
        <p:blipFill>
          <a:blip r:embed="rId3">
            <a:clrChange>
              <a:clrFrom>
                <a:srgbClr val="FFFFFF"/>
              </a:clrFrom>
              <a:clrTo>
                <a:srgbClr val="FFFFFF">
                  <a:alpha val="0"/>
                </a:srgbClr>
              </a:clrTo>
            </a:clrChange>
          </a:blip>
          <a:stretch>
            <a:fillRect/>
          </a:stretch>
        </p:blipFill>
        <p:spPr>
          <a:xfrm>
            <a:off x="1224980" y="2417817"/>
            <a:ext cx="2474976" cy="2913888"/>
          </a:xfrm>
          <a:prstGeom prst="rect">
            <a:avLst/>
          </a:prstGeom>
        </p:spPr>
      </p:pic>
      <p:pic>
        <p:nvPicPr>
          <p:cNvPr id="19" name="Picture 18" descr=" "/>
          <p:cNvPicPr>
            <a:picLocks noChangeAspect="1"/>
          </p:cNvPicPr>
          <p:nvPr/>
        </p:nvPicPr>
        <p:blipFill>
          <a:blip r:embed="rId4">
            <a:clrChange>
              <a:clrFrom>
                <a:srgbClr val="FFFFFF"/>
              </a:clrFrom>
              <a:clrTo>
                <a:srgbClr val="FFFFFF">
                  <a:alpha val="0"/>
                </a:srgbClr>
              </a:clrTo>
            </a:clrChange>
          </a:blip>
          <a:stretch>
            <a:fillRect/>
          </a:stretch>
        </p:blipFill>
        <p:spPr>
          <a:xfrm>
            <a:off x="1623807" y="2158291"/>
            <a:ext cx="2724912" cy="1725168"/>
          </a:xfrm>
          <a:prstGeom prst="rect">
            <a:avLst/>
          </a:prstGeom>
        </p:spPr>
      </p:pic>
      <p:pic>
        <p:nvPicPr>
          <p:cNvPr id="25" name="Picture 24" descr=" "/>
          <p:cNvPicPr>
            <a:picLocks noChangeAspect="1"/>
          </p:cNvPicPr>
          <p:nvPr/>
        </p:nvPicPr>
        <p:blipFill>
          <a:blip r:embed="rId5">
            <a:clrChange>
              <a:clrFrom>
                <a:srgbClr val="FFFFFF"/>
              </a:clrFrom>
              <a:clrTo>
                <a:srgbClr val="FFFFFF">
                  <a:alpha val="0"/>
                </a:srgbClr>
              </a:clrTo>
            </a:clrChange>
          </a:blip>
          <a:stretch>
            <a:fillRect/>
          </a:stretch>
        </p:blipFill>
        <p:spPr>
          <a:xfrm>
            <a:off x="5368214" y="3135430"/>
            <a:ext cx="3401568" cy="1780032"/>
          </a:xfrm>
          <a:prstGeom prst="rect">
            <a:avLst/>
          </a:prstGeom>
        </p:spPr>
      </p:pic>
      <p:pic>
        <p:nvPicPr>
          <p:cNvPr id="20" name="Picture 19" descr=" "/>
          <p:cNvPicPr>
            <a:picLocks noChangeAspect="1"/>
          </p:cNvPicPr>
          <p:nvPr/>
        </p:nvPicPr>
        <p:blipFill>
          <a:blip r:embed="rId6">
            <a:clrChange>
              <a:clrFrom>
                <a:srgbClr val="FFFFFF"/>
              </a:clrFrom>
              <a:clrTo>
                <a:srgbClr val="FFFFFF">
                  <a:alpha val="0"/>
                </a:srgbClr>
              </a:clrTo>
            </a:clrChange>
          </a:blip>
          <a:stretch>
            <a:fillRect/>
          </a:stretch>
        </p:blipFill>
        <p:spPr>
          <a:xfrm>
            <a:off x="5953740" y="2146479"/>
            <a:ext cx="2761488" cy="1834896"/>
          </a:xfrm>
          <a:prstGeom prst="rect">
            <a:avLst/>
          </a:prstGeom>
        </p:spPr>
      </p:pic>
      <p:sp>
        <p:nvSpPr>
          <p:cNvPr id="61453" name="Title 15"/>
          <p:cNvSpPr>
            <a:spLocks noGrp="1"/>
          </p:cNvSpPr>
          <p:nvPr>
            <p:ph type="title"/>
          </p:nvPr>
        </p:nvSpPr>
        <p:spPr/>
        <p:txBody>
          <a:bodyPr/>
          <a:lstStyle/>
          <a:p>
            <a:pPr algn="l" eaLnBrk="1" hangingPunct="1"/>
            <a:r>
              <a:rPr lang="en-US">
                <a:latin typeface="Helvetica Neue" pitchFamily="-103" charset="0"/>
              </a:rPr>
              <a:t>Differentiation, Excess Capacity, and Efficiency</a:t>
            </a:r>
            <a:endParaRPr lang="en-US"/>
          </a:p>
        </p:txBody>
      </p:sp>
      <p:pic>
        <p:nvPicPr>
          <p:cNvPr id="16" name="Picture 15" descr=" "/>
          <p:cNvPicPr>
            <a:picLocks noChangeAspect="1"/>
          </p:cNvPicPr>
          <p:nvPr/>
        </p:nvPicPr>
        <p:blipFill>
          <a:blip r:embed="rId7"/>
          <a:stretch>
            <a:fillRect/>
          </a:stretch>
        </p:blipFill>
        <p:spPr>
          <a:xfrm>
            <a:off x="7035281" y="3997889"/>
            <a:ext cx="24384" cy="1633728"/>
          </a:xfrm>
          <a:prstGeom prst="rect">
            <a:avLst/>
          </a:prstGeom>
        </p:spPr>
      </p:pic>
      <p:pic>
        <p:nvPicPr>
          <p:cNvPr id="17" name="Picture 16" descr=" "/>
          <p:cNvPicPr>
            <a:picLocks noChangeAspect="1"/>
          </p:cNvPicPr>
          <p:nvPr/>
        </p:nvPicPr>
        <p:blipFill>
          <a:blip r:embed="rId8">
            <a:clrChange>
              <a:clrFrom>
                <a:srgbClr val="FFFFFF"/>
              </a:clrFrom>
              <a:clrTo>
                <a:srgbClr val="FFFFFF">
                  <a:alpha val="0"/>
                </a:srgbClr>
              </a:clrTo>
            </a:clrChange>
          </a:blip>
          <a:stretch>
            <a:fillRect/>
          </a:stretch>
        </p:blipFill>
        <p:spPr>
          <a:xfrm>
            <a:off x="2722935" y="3844537"/>
            <a:ext cx="24384" cy="1725168"/>
          </a:xfrm>
          <a:prstGeom prst="rect">
            <a:avLst/>
          </a:prstGeom>
        </p:spPr>
      </p:pic>
      <p:pic>
        <p:nvPicPr>
          <p:cNvPr id="26" name="Picture 25" descr=" "/>
          <p:cNvPicPr>
            <a:picLocks noChangeAspect="1"/>
          </p:cNvPicPr>
          <p:nvPr/>
        </p:nvPicPr>
        <p:blipFill>
          <a:blip r:embed="rId9">
            <a:clrChange>
              <a:clrFrom>
                <a:srgbClr val="FFFFFF"/>
              </a:clrFrom>
              <a:clrTo>
                <a:srgbClr val="FFFFFF">
                  <a:alpha val="0"/>
                </a:srgbClr>
              </a:clrTo>
            </a:clrChange>
          </a:blip>
          <a:stretch>
            <a:fillRect/>
          </a:stretch>
        </p:blipFill>
        <p:spPr>
          <a:xfrm>
            <a:off x="2041664" y="3406766"/>
            <a:ext cx="109728" cy="2170176"/>
          </a:xfrm>
          <a:prstGeom prst="rect">
            <a:avLst/>
          </a:prstGeom>
        </p:spPr>
      </p:pic>
      <p:pic>
        <p:nvPicPr>
          <p:cNvPr id="27" name="Picture 26" descr=" "/>
          <p:cNvPicPr>
            <a:picLocks noChangeAspect="1"/>
          </p:cNvPicPr>
          <p:nvPr/>
        </p:nvPicPr>
        <p:blipFill>
          <a:blip r:embed="rId10">
            <a:clrChange>
              <a:clrFrom>
                <a:srgbClr val="FFFFFF"/>
              </a:clrFrom>
              <a:clrTo>
                <a:srgbClr val="FFFFFF">
                  <a:alpha val="0"/>
                </a:srgbClr>
              </a:clrTo>
            </a:clrChange>
          </a:blip>
          <a:stretch>
            <a:fillRect/>
          </a:stretch>
        </p:blipFill>
        <p:spPr>
          <a:xfrm>
            <a:off x="6809099" y="3848664"/>
            <a:ext cx="103632" cy="1731264"/>
          </a:xfrm>
          <a:prstGeom prst="rect">
            <a:avLst/>
          </a:prstGeom>
        </p:spPr>
      </p:pic>
      <p:pic>
        <p:nvPicPr>
          <p:cNvPr id="28" name="Picture 27" descr=" "/>
          <p:cNvPicPr>
            <a:picLocks noChangeAspect="1"/>
          </p:cNvPicPr>
          <p:nvPr/>
        </p:nvPicPr>
        <p:blipFill>
          <a:blip r:embed="rId11">
            <a:clrChange>
              <a:clrFrom>
                <a:srgbClr val="FFFFFF"/>
              </a:clrFrom>
              <a:clrTo>
                <a:srgbClr val="FFFFFF">
                  <a:alpha val="0"/>
                </a:srgbClr>
              </a:clrTo>
            </a:clrChange>
          </a:blip>
          <a:stretch>
            <a:fillRect/>
          </a:stretch>
        </p:blipFill>
        <p:spPr>
          <a:xfrm>
            <a:off x="964521" y="4905876"/>
            <a:ext cx="1761744" cy="664464"/>
          </a:xfrm>
          <a:prstGeom prst="rect">
            <a:avLst/>
          </a:prstGeom>
        </p:spPr>
      </p:pic>
      <p:pic>
        <p:nvPicPr>
          <p:cNvPr id="29" name="Picture 28" descr=" "/>
          <p:cNvPicPr>
            <a:picLocks noChangeAspect="1"/>
          </p:cNvPicPr>
          <p:nvPr/>
        </p:nvPicPr>
        <p:blipFill>
          <a:blip r:embed="rId12">
            <a:clrChange>
              <a:clrFrom>
                <a:srgbClr val="FFFFFF"/>
              </a:clrFrom>
              <a:clrTo>
                <a:srgbClr val="FFFFFF">
                  <a:alpha val="0"/>
                </a:srgbClr>
              </a:clrTo>
            </a:clrChange>
          </a:blip>
          <a:stretch>
            <a:fillRect/>
          </a:stretch>
        </p:blipFill>
        <p:spPr>
          <a:xfrm>
            <a:off x="6875494" y="5099742"/>
            <a:ext cx="1664208" cy="463296"/>
          </a:xfrm>
          <a:prstGeom prst="rect">
            <a:avLst/>
          </a:prstGeom>
        </p:spPr>
      </p:pic>
      <p:pic>
        <p:nvPicPr>
          <p:cNvPr id="30" name="Picture 29" descr="Figure 12.4 contains 2 graphs depicting product differentiation, excess capacity, and efficiency for firms A and B. The first graph depicts product differentiation, excess capacity, and efficiency for firm A, which has more product differentiation. The demand curve has a negative, linear slope. The average total cost curve is a positive, parabolic shape. The Efficiency quantity is at the minimum of the average total cost curve. Q is the quantity at which the demand curve intersects the average total cost curve. The difference between efficiency and Q is labeled as excess capacity. The second graph depicts product differentiation, excess capacity, and efficiency for firm B, which has less product differentiation. The demand curve has a negative, linear slope, and has a smaller slope than that of Firm A. The average total cost curve is a positive, parabolic shape. The Efficiency quantity is the lowest point of the ATC curve. The Efficiency quantity is at the minimum of the average total cost curve. Q is the quantity at which the demand curve intersects the average total cost curve. The difference between efficiency and Q is labeled as excess capacity. The excess capacity of Firm B is smaller than that of Firm A.&#10;"/>
          <p:cNvPicPr>
            <a:picLocks noChangeAspect="1"/>
          </p:cNvPicPr>
          <p:nvPr/>
        </p:nvPicPr>
        <p:blipFill>
          <a:blip r:embed="rId13">
            <a:clrChange>
              <a:clrFrom>
                <a:srgbClr val="FFFFFF"/>
              </a:clrFrom>
              <a:clrTo>
                <a:srgbClr val="FFFFFF">
                  <a:alpha val="0"/>
                </a:srgbClr>
              </a:clrTo>
            </a:clrChange>
          </a:blip>
          <a:stretch>
            <a:fillRect/>
          </a:stretch>
        </p:blipFill>
        <p:spPr>
          <a:xfrm>
            <a:off x="304800" y="1900356"/>
            <a:ext cx="8534400" cy="4565904"/>
          </a:xfrm>
          <a:prstGeom prst="rect">
            <a:avLst/>
          </a:prstGeom>
        </p:spPr>
      </p:pic>
      <p:pic>
        <p:nvPicPr>
          <p:cNvPr id="31" name="Picture 30" descr=" "/>
          <p:cNvPicPr>
            <a:picLocks noChangeAspect="1"/>
          </p:cNvPicPr>
          <p:nvPr/>
        </p:nvPicPr>
        <p:blipFill>
          <a:blip r:embed="rId14"/>
          <a:stretch>
            <a:fillRect/>
          </a:stretch>
        </p:blipFill>
        <p:spPr>
          <a:xfrm>
            <a:off x="2027993" y="5639738"/>
            <a:ext cx="103632" cy="128016"/>
          </a:xfrm>
          <a:prstGeom prst="rect">
            <a:avLst/>
          </a:prstGeom>
        </p:spPr>
      </p:pic>
      <p:pic>
        <p:nvPicPr>
          <p:cNvPr id="32" name="Picture 31" descr=" "/>
          <p:cNvPicPr>
            <a:picLocks noChangeAspect="1"/>
          </p:cNvPicPr>
          <p:nvPr/>
        </p:nvPicPr>
        <p:blipFill>
          <a:blip r:embed="rId14"/>
          <a:stretch>
            <a:fillRect/>
          </a:stretch>
        </p:blipFill>
        <p:spPr>
          <a:xfrm>
            <a:off x="6792377" y="5639738"/>
            <a:ext cx="103632" cy="128016"/>
          </a:xfrm>
          <a:prstGeom prst="rect">
            <a:avLst/>
          </a:prstGeom>
        </p:spPr>
      </p:pic>
      <p:pic>
        <p:nvPicPr>
          <p:cNvPr id="33" name="Picture 32" descr=" "/>
          <p:cNvPicPr>
            <a:picLocks noChangeAspect="1"/>
          </p:cNvPicPr>
          <p:nvPr/>
        </p:nvPicPr>
        <p:blipFill>
          <a:blip r:embed="rId15"/>
          <a:stretch>
            <a:fillRect/>
          </a:stretch>
        </p:blipFill>
        <p:spPr>
          <a:xfrm>
            <a:off x="2396880" y="5634450"/>
            <a:ext cx="664464" cy="152400"/>
          </a:xfrm>
          <a:prstGeom prst="rect">
            <a:avLst/>
          </a:prstGeom>
        </p:spPr>
      </p:pic>
      <p:pic>
        <p:nvPicPr>
          <p:cNvPr id="34" name="Picture 33" descr=" "/>
          <p:cNvPicPr>
            <a:picLocks noChangeAspect="1"/>
          </p:cNvPicPr>
          <p:nvPr/>
        </p:nvPicPr>
        <p:blipFill>
          <a:blip r:embed="rId15"/>
          <a:stretch>
            <a:fillRect/>
          </a:stretch>
        </p:blipFill>
        <p:spPr>
          <a:xfrm>
            <a:off x="6998938" y="5634450"/>
            <a:ext cx="664464" cy="15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000"/>
                                        <p:tgtEl>
                                          <p:spTgt spid="19"/>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1000"/>
                                        <p:tgtEl>
                                          <p:spTgt spid="20"/>
                                        </p:tgtEl>
                                      </p:cBhvr>
                                    </p:animEffec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1000"/>
                                        <p:tgtEl>
                                          <p:spTgt spid="26"/>
                                        </p:tgtEl>
                                      </p:cBhvr>
                                    </p:animEffect>
                                  </p:childTnLst>
                                </p:cTn>
                              </p:par>
                            </p:childTnLst>
                          </p:cTn>
                        </p:par>
                        <p:par>
                          <p:cTn id="29" fill="hold">
                            <p:stCondLst>
                              <p:cond delay="3000"/>
                            </p:stCondLst>
                            <p:childTnLst>
                              <p:par>
                                <p:cTn id="30" presetID="1" presetClass="entr" presetSubtype="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10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par>
                          <p:cTn id="40" fill="hold">
                            <p:stCondLst>
                              <p:cond delay="0"/>
                            </p:stCondLst>
                            <p:childTnLst>
                              <p:par>
                                <p:cTn id="41" presetID="22" presetClass="entr" presetSubtype="4"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10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childTnLst>
                          </p:cTn>
                        </p:par>
                        <p:par>
                          <p:cTn id="52" fill="hold">
                            <p:stCondLst>
                              <p:cond delay="0"/>
                            </p:stCondLst>
                            <p:childTnLst>
                              <p:par>
                                <p:cTn id="53" presetID="22" presetClass="entr" presetSubtype="4"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childTnLst>
                          </p:cTn>
                        </p:par>
                        <p:par>
                          <p:cTn id="56" fill="hold">
                            <p:stCondLst>
                              <p:cond delay="500"/>
                            </p:stCondLst>
                            <p:childTnLst>
                              <p:par>
                                <p:cTn id="57" presetID="22" presetClass="entr" presetSubtype="4"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Is Inefficiency So Bad? Which Would You Prefer?</a:t>
            </a:r>
            <a:r>
              <a:rPr lang="en-US">
                <a:latin typeface="Arial" pitchFamily="-103" charset="0"/>
                <a:ea typeface="MS PGothic" charset="0"/>
                <a:cs typeface="Arial" pitchFamily="-103" charset="0"/>
              </a:rPr>
              <a:t>—</a:t>
            </a:r>
            <a:r>
              <a:rPr lang="en-US">
                <a:latin typeface="Helvetica Neue" pitchFamily="-103" charset="0"/>
                <a:ea typeface="MS PGothic" charset="0"/>
                <a:cs typeface="Arial" pitchFamily="-103" charset="0"/>
              </a:rPr>
              <a:t>1 </a:t>
            </a:r>
          </a:p>
        </p:txBody>
      </p:sp>
      <p:sp>
        <p:nvSpPr>
          <p:cNvPr id="63490" name="Content Placeholder 2"/>
          <p:cNvSpPr>
            <a:spLocks noGrp="1"/>
          </p:cNvSpPr>
          <p:nvPr>
            <p:ph idx="1"/>
          </p:nvPr>
        </p:nvSpPr>
        <p:spPr>
          <a:xfrm>
            <a:off x="152400" y="1712913"/>
            <a:ext cx="8229600" cy="4895850"/>
          </a:xfrm>
        </p:spPr>
        <p:txBody>
          <a:bodyPr/>
          <a:lstStyle/>
          <a:p>
            <a:pPr eaLnBrk="1" hangingPunct="1"/>
            <a:r>
              <a:rPr lang="en-US" sz="2800" b="1">
                <a:latin typeface="Helvetica Neue" pitchFamily="-103" charset="0"/>
                <a:ea typeface="MS PGothic" charset="0"/>
                <a:cs typeface="Arial" pitchFamily="-103" charset="0"/>
              </a:rPr>
              <a:t>Situation A</a:t>
            </a:r>
            <a:r>
              <a:rPr lang="en-US" sz="2800">
                <a:latin typeface="Helvetica Neue" pitchFamily="-103" charset="0"/>
                <a:ea typeface="MS PGothic" charset="0"/>
                <a:cs typeface="Arial" pitchFamily="-103" charset="0"/>
              </a:rPr>
              <a:t>: </a:t>
            </a:r>
          </a:p>
          <a:p>
            <a:pPr lvl="1" eaLnBrk="1" hangingPunct="1"/>
            <a:r>
              <a:rPr lang="en-US" sz="2800">
                <a:latin typeface="Helvetica Neue" pitchFamily="-103" charset="0"/>
                <a:ea typeface="MS PGothic" charset="0"/>
                <a:cs typeface="Arial" pitchFamily="-103" charset="0"/>
              </a:rPr>
              <a:t>Pizza is produced in slightly higher quantities with slightly lower prices than it currently is.</a:t>
            </a:r>
          </a:p>
          <a:p>
            <a:pPr lvl="1" eaLnBrk="1" hangingPunct="1"/>
            <a:r>
              <a:rPr lang="en-US" sz="2800">
                <a:latin typeface="Helvetica Neue" pitchFamily="-103" charset="0"/>
                <a:ea typeface="MS PGothic" charset="0"/>
                <a:cs typeface="Arial" pitchFamily="-103" charset="0"/>
              </a:rPr>
              <a:t>However, all pizza is the same brand (all pizza restaurants are Pizza Hut, for example).</a:t>
            </a:r>
          </a:p>
        </p:txBody>
      </p:sp>
      <p:pic>
        <p:nvPicPr>
          <p:cNvPr id="63491" name="Picture 12" descr="Pizza Hut logo"/>
          <p:cNvPicPr>
            <a:picLocks noChangeAspect="1" noChangeArrowheads="1"/>
          </p:cNvPicPr>
          <p:nvPr/>
        </p:nvPicPr>
        <p:blipFill>
          <a:blip r:embed="rId3"/>
          <a:srcRect l="32736" t="25870" r="9399" b="26508"/>
          <a:stretch>
            <a:fillRect/>
          </a:stretch>
        </p:blipFill>
        <p:spPr bwMode="auto">
          <a:xfrm>
            <a:off x="1787525" y="4294188"/>
            <a:ext cx="1063625" cy="1155700"/>
          </a:xfrm>
          <a:prstGeom prst="rect">
            <a:avLst/>
          </a:prstGeom>
          <a:noFill/>
          <a:ln w="9525">
            <a:noFill/>
            <a:miter lim="800000"/>
            <a:headEnd/>
            <a:tailEnd/>
          </a:ln>
        </p:spPr>
      </p:pic>
      <p:pic>
        <p:nvPicPr>
          <p:cNvPr id="63492" name="Picture 12" descr="Pizza Hut logo"/>
          <p:cNvPicPr>
            <a:picLocks noChangeAspect="1" noChangeArrowheads="1"/>
          </p:cNvPicPr>
          <p:nvPr/>
        </p:nvPicPr>
        <p:blipFill>
          <a:blip r:embed="rId3"/>
          <a:srcRect l="32736" t="25870" r="9399" b="26508"/>
          <a:stretch>
            <a:fillRect/>
          </a:stretch>
        </p:blipFill>
        <p:spPr bwMode="auto">
          <a:xfrm>
            <a:off x="3960813" y="4294188"/>
            <a:ext cx="1063625" cy="1155700"/>
          </a:xfrm>
          <a:prstGeom prst="rect">
            <a:avLst/>
          </a:prstGeom>
          <a:noFill/>
          <a:ln w="9525">
            <a:noFill/>
            <a:miter lim="800000"/>
            <a:headEnd/>
            <a:tailEnd/>
          </a:ln>
        </p:spPr>
      </p:pic>
      <p:pic>
        <p:nvPicPr>
          <p:cNvPr id="63493" name="Picture 12" descr="Pizza Hut logo"/>
          <p:cNvPicPr>
            <a:picLocks noChangeAspect="1" noChangeArrowheads="1"/>
          </p:cNvPicPr>
          <p:nvPr/>
        </p:nvPicPr>
        <p:blipFill>
          <a:blip r:embed="rId3"/>
          <a:srcRect l="32736" t="25870" r="9399" b="26508"/>
          <a:stretch>
            <a:fillRect/>
          </a:stretch>
        </p:blipFill>
        <p:spPr bwMode="auto">
          <a:xfrm>
            <a:off x="6156325" y="4346575"/>
            <a:ext cx="1063625" cy="115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Is Inefficiency So Bad? Which Would You Prefer?</a:t>
            </a:r>
            <a:r>
              <a:rPr lang="en-US">
                <a:latin typeface="Arial" pitchFamily="-103" charset="0"/>
                <a:ea typeface="MS PGothic" charset="0"/>
                <a:cs typeface="Arial" pitchFamily="-103" charset="0"/>
              </a:rPr>
              <a:t>—</a:t>
            </a:r>
            <a:r>
              <a:rPr lang="en-US">
                <a:latin typeface="Helvetica Neue" pitchFamily="-103" charset="0"/>
                <a:ea typeface="MS PGothic" charset="0"/>
                <a:cs typeface="Arial" pitchFamily="-103" charset="0"/>
              </a:rPr>
              <a:t>2</a:t>
            </a:r>
          </a:p>
        </p:txBody>
      </p:sp>
      <p:sp>
        <p:nvSpPr>
          <p:cNvPr id="65538" name="Content Placeholder 2"/>
          <p:cNvSpPr>
            <a:spLocks noGrp="1"/>
          </p:cNvSpPr>
          <p:nvPr>
            <p:ph idx="1"/>
          </p:nvPr>
        </p:nvSpPr>
        <p:spPr>
          <a:xfrm>
            <a:off x="152400" y="1712913"/>
            <a:ext cx="8745538" cy="4895850"/>
          </a:xfrm>
        </p:spPr>
        <p:txBody>
          <a:bodyPr/>
          <a:lstStyle/>
          <a:p>
            <a:pPr eaLnBrk="1" hangingPunct="1"/>
            <a:r>
              <a:rPr lang="en-US" sz="2800" b="1">
                <a:latin typeface="Helvetica Neue" pitchFamily="-103" charset="0"/>
                <a:ea typeface="MS PGothic" charset="0"/>
                <a:cs typeface="Arial" pitchFamily="-103" charset="0"/>
              </a:rPr>
              <a:t>Situation B</a:t>
            </a:r>
            <a:r>
              <a:rPr lang="en-US" sz="2800">
                <a:latin typeface="Helvetica Neue" pitchFamily="-103" charset="0"/>
                <a:ea typeface="MS PGothic" charset="0"/>
                <a:cs typeface="Arial" pitchFamily="-103" charset="0"/>
              </a:rPr>
              <a:t>: </a:t>
            </a:r>
          </a:p>
          <a:p>
            <a:pPr lvl="1" eaLnBrk="1" hangingPunct="1"/>
            <a:r>
              <a:rPr lang="en-US" sz="2800">
                <a:latin typeface="Helvetica Neue" pitchFamily="-103" charset="0"/>
                <a:ea typeface="MS PGothic" charset="0"/>
                <a:cs typeface="Arial" pitchFamily="-103" charset="0"/>
              </a:rPr>
              <a:t>Pizza is produced as it currently is today: slightly lower quantities with slightly higher prices (compared to under perfect competition). However, you have more variety and choice, and there are many different types and styles of pizza being made at different restaurants.</a:t>
            </a:r>
          </a:p>
        </p:txBody>
      </p:sp>
      <p:pic>
        <p:nvPicPr>
          <p:cNvPr id="65539" name="Picture 14" descr="Papa John's truck."/>
          <p:cNvPicPr>
            <a:picLocks noChangeAspect="1" noChangeArrowheads="1"/>
          </p:cNvPicPr>
          <p:nvPr/>
        </p:nvPicPr>
        <p:blipFill>
          <a:blip r:embed="rId3"/>
          <a:srcRect l="5167" t="22444" b="19112"/>
          <a:stretch>
            <a:fillRect/>
          </a:stretch>
        </p:blipFill>
        <p:spPr bwMode="auto">
          <a:xfrm>
            <a:off x="1005008" y="5202238"/>
            <a:ext cx="2966484" cy="1371600"/>
          </a:xfrm>
          <a:prstGeom prst="rect">
            <a:avLst/>
          </a:prstGeom>
          <a:noFill/>
          <a:ln w="9525">
            <a:noFill/>
            <a:miter lim="800000"/>
            <a:headEnd/>
            <a:tailEnd/>
          </a:ln>
        </p:spPr>
      </p:pic>
      <p:pic>
        <p:nvPicPr>
          <p:cNvPr id="65540" name="Picture 12" descr="Pizza Hut logo."/>
          <p:cNvPicPr>
            <a:picLocks noChangeAspect="1" noChangeArrowheads="1"/>
          </p:cNvPicPr>
          <p:nvPr/>
        </p:nvPicPr>
        <p:blipFill>
          <a:blip r:embed="rId4"/>
          <a:srcRect l="32736" t="25870" r="9399" b="26508"/>
          <a:stretch>
            <a:fillRect/>
          </a:stretch>
        </p:blipFill>
        <p:spPr bwMode="auto">
          <a:xfrm>
            <a:off x="4372094" y="5202238"/>
            <a:ext cx="1262324" cy="1371600"/>
          </a:xfrm>
          <a:prstGeom prst="rect">
            <a:avLst/>
          </a:prstGeom>
          <a:noFill/>
          <a:ln w="9525">
            <a:noFill/>
            <a:miter lim="800000"/>
            <a:headEnd/>
            <a:tailEnd/>
          </a:ln>
        </p:spPr>
      </p:pic>
      <p:pic>
        <p:nvPicPr>
          <p:cNvPr id="7" name="Picture 6" descr="Three pizzas in a wood-fired oven."/>
          <p:cNvPicPr>
            <a:picLocks noChangeAspect="1"/>
          </p:cNvPicPr>
          <p:nvPr/>
        </p:nvPicPr>
        <p:blipFill>
          <a:blip r:embed="rId5"/>
          <a:srcRect l="1399" t="1354" r="1105" b="3962"/>
          <a:stretch>
            <a:fillRect/>
          </a:stretch>
        </p:blipFill>
        <p:spPr>
          <a:xfrm>
            <a:off x="6044280" y="5202238"/>
            <a:ext cx="1831979" cy="13716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0"/>
            <a:ext cx="8229600" cy="1527175"/>
          </a:xfrm>
        </p:spPr>
        <p:txBody>
          <a:bodyPr/>
          <a:lstStyle/>
          <a:p>
            <a:r>
              <a:rPr lang="en-US">
                <a:latin typeface="Arial" pitchFamily="-103" charset="0"/>
                <a:ea typeface="MS PGothic" charset="0"/>
                <a:cs typeface="Arial" pitchFamily="-103" charset="0"/>
              </a:rPr>
              <a:t>Economics in </a:t>
            </a:r>
            <a:r>
              <a:rPr lang="en-US" i="1">
                <a:latin typeface="Arial" pitchFamily="-103" charset="0"/>
                <a:ea typeface="MS PGothic" charset="0"/>
                <a:cs typeface="Arial" pitchFamily="-103" charset="0"/>
              </a:rPr>
              <a:t>South Park</a:t>
            </a:r>
            <a:r>
              <a:rPr lang="en-US">
                <a:latin typeface="Arial" pitchFamily="-103" charset="0"/>
                <a:ea typeface="MS PGothic" charset="0"/>
                <a:cs typeface="Arial" pitchFamily="-103" charset="0"/>
              </a:rPr>
              <a:t>,</a:t>
            </a:r>
            <a:r>
              <a:rPr lang="en-US" i="1">
                <a:latin typeface="Arial" pitchFamily="-103" charset="0"/>
                <a:ea typeface="MS PGothic" charset="0"/>
                <a:cs typeface="Arial" pitchFamily="-103" charset="0"/>
              </a:rPr>
              <a:t> </a:t>
            </a:r>
            <a:r>
              <a:rPr lang="en-US">
                <a:latin typeface="Arial" pitchFamily="-103" charset="0"/>
                <a:ea typeface="MS PGothic" charset="0"/>
                <a:cs typeface="Arial" pitchFamily="-103" charset="0"/>
              </a:rPr>
              <a:t>“Gnomes”</a:t>
            </a:r>
          </a:p>
        </p:txBody>
      </p:sp>
      <p:sp>
        <p:nvSpPr>
          <p:cNvPr id="67586" name="Content Placeholder 2"/>
          <p:cNvSpPr>
            <a:spLocks noGrp="1"/>
          </p:cNvSpPr>
          <p:nvPr>
            <p:ph idx="1"/>
          </p:nvPr>
        </p:nvSpPr>
        <p:spPr>
          <a:xfrm>
            <a:off x="457200" y="1712913"/>
            <a:ext cx="8229600" cy="1379537"/>
          </a:xfrm>
        </p:spPr>
        <p:txBody>
          <a:bodyPr/>
          <a:lstStyle/>
          <a:p>
            <a:r>
              <a:rPr lang="en-US">
                <a:latin typeface="Arial" pitchFamily="-103" charset="0"/>
                <a:ea typeface="MS PGothic" charset="0"/>
                <a:cs typeface="Arial" pitchFamily="-103" charset="0"/>
              </a:rPr>
              <a:t>Harbucks moves into town, creating dire effects on the local coffee shop.</a:t>
            </a:r>
          </a:p>
        </p:txBody>
      </p:sp>
      <p:pic>
        <p:nvPicPr>
          <p:cNvPr id="67587" name="Picture 4" descr="Tip #329: The Firm in South Park, “Gnomes”">
            <a:hlinkClick r:id="rId3"/>
          </p:cNvPr>
          <p:cNvPicPr>
            <a:picLocks noChangeAspect="1"/>
          </p:cNvPicPr>
          <p:nvPr/>
        </p:nvPicPr>
        <p:blipFill>
          <a:blip r:embed="rId4"/>
          <a:srcRect l="20306" t="18303" r="22078" b="25455"/>
          <a:stretch>
            <a:fillRect/>
          </a:stretch>
        </p:blipFill>
        <p:spPr bwMode="auto">
          <a:xfrm>
            <a:off x="3797300" y="3824398"/>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a:xfrm>
            <a:off x="457200" y="0"/>
            <a:ext cx="8229600" cy="1527175"/>
          </a:xfrm>
        </p:spPr>
        <p:txBody>
          <a:bodyPr/>
          <a:lstStyle/>
          <a:p>
            <a:pPr algn="l" eaLnBrk="1" hangingPunct="1"/>
            <a:r>
              <a:rPr lang="en-US">
                <a:latin typeface="Helvetica Neue" pitchFamily="-103" charset="0"/>
              </a:rPr>
              <a:t>Practice What You Know</a:t>
            </a:r>
            <a:r>
              <a:rPr lang="en-US"/>
              <a:t>—</a:t>
            </a:r>
            <a:r>
              <a:rPr lang="en-US">
                <a:latin typeface="Helvetica Neue" pitchFamily="-103" charset="0"/>
              </a:rPr>
              <a:t>1 </a:t>
            </a:r>
          </a:p>
        </p:txBody>
      </p:sp>
      <p:sp>
        <p:nvSpPr>
          <p:cNvPr id="14338" name="Content Placeholder 2"/>
          <p:cNvSpPr>
            <a:spLocks noGrp="1"/>
          </p:cNvSpPr>
          <p:nvPr>
            <p:ph idx="4294967295"/>
          </p:nvPr>
        </p:nvSpPr>
        <p:spPr>
          <a:xfrm>
            <a:off x="273050" y="1712913"/>
            <a:ext cx="8696325" cy="4895850"/>
          </a:xfrm>
        </p:spPr>
        <p:txBody>
          <a:bodyPr/>
          <a:lstStyle/>
          <a:p>
            <a:pPr eaLnBrk="1" hangingPunct="1"/>
            <a:r>
              <a:rPr lang="en-US">
                <a:latin typeface="Helvetica Neue" pitchFamily="-103" charset="0"/>
              </a:rPr>
              <a:t>Which of the following industries fits most closely with the model of monopolistic competition?</a:t>
            </a:r>
          </a:p>
          <a:p>
            <a:pPr marL="971550" lvl="1" indent="-514350" eaLnBrk="1" hangingPunct="1">
              <a:buFont typeface="Calibri" pitchFamily="-103" charset="0"/>
              <a:buAutoNum type="alphaUcPeriod"/>
            </a:pPr>
            <a:r>
              <a:rPr lang="en-US">
                <a:latin typeface="Helvetica Neue" pitchFamily="-103" charset="0"/>
              </a:rPr>
              <a:t>automobile production</a:t>
            </a:r>
          </a:p>
          <a:p>
            <a:pPr marL="971550" lvl="1" indent="-514350" eaLnBrk="1" hangingPunct="1">
              <a:buFont typeface="Calibri" pitchFamily="-103" charset="0"/>
              <a:buAutoNum type="alphaUcPeriod"/>
            </a:pPr>
            <a:r>
              <a:rPr lang="en-US">
                <a:latin typeface="Helvetica Neue" pitchFamily="-103" charset="0"/>
              </a:rPr>
              <a:t>farming</a:t>
            </a:r>
          </a:p>
          <a:p>
            <a:pPr marL="971550" lvl="1" indent="-514350" eaLnBrk="1" hangingPunct="1">
              <a:buFont typeface="Calibri" pitchFamily="-103" charset="0"/>
              <a:buAutoNum type="alphaUcPeriod"/>
            </a:pPr>
            <a:r>
              <a:rPr lang="en-US">
                <a:latin typeface="Helvetica Neue" pitchFamily="-103" charset="0"/>
              </a:rPr>
              <a:t>diamond mining</a:t>
            </a:r>
          </a:p>
          <a:p>
            <a:pPr marL="971550" lvl="1" indent="-514350" eaLnBrk="1" hangingPunct="1">
              <a:buFont typeface="Calibri" pitchFamily="-103" charset="0"/>
              <a:buAutoNum type="alphaUcPeriod"/>
            </a:pPr>
            <a:r>
              <a:rPr lang="en-US">
                <a:latin typeface="Helvetica Neue" pitchFamily="-103" charset="0"/>
              </a:rPr>
              <a:t>fast-food restaurants</a:t>
            </a:r>
          </a:p>
        </p:txBody>
      </p:sp>
      <p:sp>
        <p:nvSpPr>
          <p:cNvPr id="2" name="Rectangle 1" descr="Correct answer: D, fast-food restaurants"/>
          <p:cNvSpPr>
            <a:spLocks noChangeArrowheads="1"/>
          </p:cNvSpPr>
          <p:nvPr/>
        </p:nvSpPr>
        <p:spPr bwMode="auto">
          <a:xfrm>
            <a:off x="638175" y="5232400"/>
            <a:ext cx="4784725" cy="674688"/>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3"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idx="4294967295"/>
          </p:nvPr>
        </p:nvSpPr>
        <p:spPr>
          <a:xfrm>
            <a:off x="457200" y="0"/>
            <a:ext cx="8229600" cy="1527175"/>
          </a:xfrm>
        </p:spPr>
        <p:txBody>
          <a:bodyPr/>
          <a:lstStyle/>
          <a:p>
            <a:pPr algn="l" eaLnBrk="1" hangingPunct="1"/>
            <a:r>
              <a:rPr lang="en-US">
                <a:latin typeface="Helvetica Neue" pitchFamily="-103" charset="0"/>
              </a:rPr>
              <a:t>Practice What You Know</a:t>
            </a:r>
            <a:r>
              <a:rPr lang="en-US"/>
              <a:t>—</a:t>
            </a:r>
            <a:r>
              <a:rPr lang="en-US">
                <a:latin typeface="Helvetica Neue" pitchFamily="-103" charset="0"/>
              </a:rPr>
              <a:t>4 </a:t>
            </a:r>
          </a:p>
        </p:txBody>
      </p:sp>
      <p:sp>
        <p:nvSpPr>
          <p:cNvPr id="69634" name="Content Placeholder 2"/>
          <p:cNvSpPr>
            <a:spLocks noGrp="1"/>
          </p:cNvSpPr>
          <p:nvPr>
            <p:ph idx="4294967295"/>
          </p:nvPr>
        </p:nvSpPr>
        <p:spPr>
          <a:xfrm>
            <a:off x="273050" y="1712913"/>
            <a:ext cx="8696325" cy="4895850"/>
          </a:xfrm>
        </p:spPr>
        <p:txBody>
          <a:bodyPr/>
          <a:lstStyle/>
          <a:p>
            <a:pPr eaLnBrk="1" hangingPunct="1"/>
            <a:r>
              <a:rPr lang="en-US">
                <a:latin typeface="Helvetica Neue" pitchFamily="-103" charset="0"/>
              </a:rPr>
              <a:t>What is true about the long-run equilibrium for firms in a monopolistically competitive industry?</a:t>
            </a:r>
          </a:p>
          <a:p>
            <a:pPr marL="971550" lvl="1" indent="-514350" eaLnBrk="1" hangingPunct="1">
              <a:buFont typeface="Calibri" pitchFamily="-103" charset="0"/>
              <a:buAutoNum type="alphaUcPeriod"/>
            </a:pPr>
            <a:r>
              <a:rPr lang="en-US">
                <a:latin typeface="Helvetica Neue" pitchFamily="-103" charset="0"/>
              </a:rPr>
              <a:t>MR &lt; MC, P &lt; min(ATC)</a:t>
            </a:r>
          </a:p>
          <a:p>
            <a:pPr marL="971550" lvl="1" indent="-514350" eaLnBrk="1" hangingPunct="1">
              <a:buFont typeface="Calibri" pitchFamily="-103" charset="0"/>
              <a:buAutoNum type="alphaUcPeriod"/>
            </a:pPr>
            <a:r>
              <a:rPr lang="en-US">
                <a:latin typeface="Helvetica Neue" pitchFamily="-103" charset="0"/>
              </a:rPr>
              <a:t>P = MR = MC = min(ATC)</a:t>
            </a:r>
          </a:p>
          <a:p>
            <a:pPr marL="971550" lvl="1" indent="-514350" eaLnBrk="1" hangingPunct="1">
              <a:buFont typeface="Calibri" pitchFamily="-103" charset="0"/>
              <a:buAutoNum type="alphaUcPeriod"/>
            </a:pPr>
            <a:r>
              <a:rPr lang="en-US">
                <a:latin typeface="Helvetica Neue" pitchFamily="-103" charset="0"/>
              </a:rPr>
              <a:t>P = ATC, P &gt; MC, P &gt; min(ATC)</a:t>
            </a:r>
          </a:p>
          <a:p>
            <a:pPr marL="971550" lvl="1" indent="-514350" eaLnBrk="1" hangingPunct="1">
              <a:buFont typeface="Calibri" pitchFamily="-103" charset="0"/>
              <a:buAutoNum type="alphaUcPeriod"/>
            </a:pPr>
            <a:r>
              <a:rPr lang="en-US">
                <a:latin typeface="Helvetica Neue" pitchFamily="-103" charset="0"/>
              </a:rPr>
              <a:t>P &gt; ATC, P = MC</a:t>
            </a:r>
          </a:p>
        </p:txBody>
      </p:sp>
      <p:sp>
        <p:nvSpPr>
          <p:cNvPr id="4" name="Rectangle 3" descr="Correct answer: C, P = ATC, P &gt; MC, P &gt; min(ATC)"/>
          <p:cNvSpPr>
            <a:spLocks noChangeArrowheads="1"/>
          </p:cNvSpPr>
          <p:nvPr/>
        </p:nvSpPr>
        <p:spPr bwMode="auto">
          <a:xfrm>
            <a:off x="698500" y="4637088"/>
            <a:ext cx="6515100" cy="646112"/>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3"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idx="4294967295"/>
          </p:nvPr>
        </p:nvSpPr>
        <p:spPr>
          <a:xfrm>
            <a:off x="457200" y="0"/>
            <a:ext cx="8229600" cy="1527175"/>
          </a:xfrm>
        </p:spPr>
        <p:txBody>
          <a:bodyPr/>
          <a:lstStyle/>
          <a:p>
            <a:pPr algn="l" eaLnBrk="1" hangingPunct="1"/>
            <a:r>
              <a:rPr lang="en-US">
                <a:latin typeface="Helvetica Neue" pitchFamily="-103" charset="0"/>
              </a:rPr>
              <a:t>Practice What You Know</a:t>
            </a:r>
            <a:r>
              <a:rPr lang="en-US"/>
              <a:t>—</a:t>
            </a:r>
            <a:r>
              <a:rPr lang="en-US">
                <a:latin typeface="Helvetica Neue" pitchFamily="-103" charset="0"/>
              </a:rPr>
              <a:t>5 </a:t>
            </a:r>
          </a:p>
        </p:txBody>
      </p:sp>
      <p:sp>
        <p:nvSpPr>
          <p:cNvPr id="71682" name="Content Placeholder 2"/>
          <p:cNvSpPr>
            <a:spLocks noGrp="1"/>
          </p:cNvSpPr>
          <p:nvPr>
            <p:ph idx="4294967295"/>
          </p:nvPr>
        </p:nvSpPr>
        <p:spPr>
          <a:xfrm>
            <a:off x="273050" y="1712913"/>
            <a:ext cx="8696325" cy="4895850"/>
          </a:xfrm>
        </p:spPr>
        <p:txBody>
          <a:bodyPr/>
          <a:lstStyle/>
          <a:p>
            <a:pPr eaLnBrk="1" hangingPunct="1"/>
            <a:r>
              <a:rPr lang="en-US">
                <a:latin typeface="Helvetica Neue" pitchFamily="-103" charset="0"/>
              </a:rPr>
              <a:t>Which of the following is true about product differentiation?</a:t>
            </a:r>
          </a:p>
          <a:p>
            <a:pPr marL="971550" lvl="1" indent="-514350" eaLnBrk="1" hangingPunct="1">
              <a:buFont typeface="Calibri" pitchFamily="-103" charset="0"/>
              <a:buAutoNum type="alphaUcPeriod"/>
            </a:pPr>
            <a:r>
              <a:rPr lang="en-US">
                <a:latin typeface="Helvetica Neue" pitchFamily="-103" charset="0"/>
              </a:rPr>
              <a:t>More differentiation means products are more substitutable for each other.</a:t>
            </a:r>
          </a:p>
          <a:p>
            <a:pPr marL="971550" lvl="1" indent="-514350" eaLnBrk="1" hangingPunct="1">
              <a:buFont typeface="Calibri" pitchFamily="-103" charset="0"/>
              <a:buAutoNum type="alphaUcPeriod"/>
            </a:pPr>
            <a:r>
              <a:rPr lang="en-US">
                <a:latin typeface="Helvetica Neue" pitchFamily="-103" charset="0"/>
              </a:rPr>
              <a:t>More differentiation leads to greater differences in price.</a:t>
            </a:r>
          </a:p>
          <a:p>
            <a:pPr marL="971550" lvl="1" indent="-514350" eaLnBrk="1" hangingPunct="1">
              <a:buFont typeface="Calibri" pitchFamily="-103" charset="0"/>
              <a:buAutoNum type="alphaUcPeriod"/>
            </a:pPr>
            <a:r>
              <a:rPr lang="en-US">
                <a:latin typeface="Helvetica Neue" pitchFamily="-103" charset="0"/>
              </a:rPr>
              <a:t>More differentiation leads to converging prices.</a:t>
            </a:r>
          </a:p>
          <a:p>
            <a:pPr marL="971550" lvl="1" indent="-514350" eaLnBrk="1" hangingPunct="1">
              <a:buFont typeface="Calibri" pitchFamily="-103" charset="0"/>
              <a:buAutoNum type="alphaUcPeriod"/>
            </a:pPr>
            <a:r>
              <a:rPr lang="en-US">
                <a:latin typeface="Helvetica Neue" pitchFamily="-103" charset="0"/>
              </a:rPr>
              <a:t>Differentiation lowers firm profits.</a:t>
            </a:r>
          </a:p>
        </p:txBody>
      </p:sp>
      <p:sp>
        <p:nvSpPr>
          <p:cNvPr id="4" name="Rectangle 3" descr="B, More differentiation leads to greater differences in price."/>
          <p:cNvSpPr>
            <a:spLocks noChangeArrowheads="1"/>
          </p:cNvSpPr>
          <p:nvPr/>
        </p:nvSpPr>
        <p:spPr bwMode="auto">
          <a:xfrm>
            <a:off x="638175" y="4035425"/>
            <a:ext cx="7605713" cy="987425"/>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3"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0"/>
            <a:ext cx="8570913" cy="1527175"/>
          </a:xfrm>
        </p:spPr>
        <p:txBody>
          <a:bodyPr/>
          <a:lstStyle/>
          <a:p>
            <a:pPr algn="l"/>
            <a:r>
              <a:rPr lang="en-US" sz="4000"/>
              <a:t>Economics in </a:t>
            </a:r>
            <a:r>
              <a:rPr lang="en-US" sz="4000" i="1"/>
              <a:t>E.T. the Extraterrestrial</a:t>
            </a:r>
          </a:p>
        </p:txBody>
      </p:sp>
      <p:sp>
        <p:nvSpPr>
          <p:cNvPr id="73730" name="Content Placeholder 2"/>
          <p:cNvSpPr>
            <a:spLocks noGrp="1"/>
          </p:cNvSpPr>
          <p:nvPr>
            <p:ph idx="1"/>
          </p:nvPr>
        </p:nvSpPr>
        <p:spPr>
          <a:xfrm>
            <a:off x="457200" y="1712913"/>
            <a:ext cx="8229600" cy="1379537"/>
          </a:xfrm>
        </p:spPr>
        <p:txBody>
          <a:bodyPr/>
          <a:lstStyle/>
          <a:p>
            <a:r>
              <a:rPr lang="en-US" sz="3200"/>
              <a:t>Reese’s Pieces wins big with product placement.</a:t>
            </a:r>
          </a:p>
        </p:txBody>
      </p:sp>
      <p:pic>
        <p:nvPicPr>
          <p:cNvPr id="73731" name="Picture 4" descr="Tip #434: Advertising in E.T. the Extra-Terrestrial">
            <a:hlinkClick r:id="rId3"/>
          </p:cNvPr>
          <p:cNvPicPr>
            <a:picLocks noChangeAspect="1"/>
          </p:cNvPicPr>
          <p:nvPr/>
        </p:nvPicPr>
        <p:blipFill>
          <a:blip r:embed="rId4"/>
          <a:srcRect l="20306" t="18303" r="22078" b="25455"/>
          <a:stretch>
            <a:fillRect/>
          </a:stretch>
        </p:blipFill>
        <p:spPr bwMode="auto">
          <a:xfrm>
            <a:off x="3797300" y="2643188"/>
            <a:ext cx="1549400" cy="1473200"/>
          </a:xfrm>
          <a:prstGeom prst="rect">
            <a:avLst/>
          </a:prstGeom>
          <a:noFill/>
          <a:ln w="9525">
            <a:noFill/>
            <a:miter lim="800000"/>
            <a:headEnd/>
            <a:tailEnd/>
          </a:ln>
        </p:spPr>
      </p:pic>
      <p:pic>
        <p:nvPicPr>
          <p:cNvPr id="6" name="Picture 5" descr="The alien from the movie E.T. the Extra-Terrestrial, shrouded in light, places his hand on the arm of a young boy."/>
          <p:cNvPicPr>
            <a:picLocks noChangeAspect="1"/>
          </p:cNvPicPr>
          <p:nvPr/>
        </p:nvPicPr>
        <p:blipFill>
          <a:blip r:embed="rId5"/>
          <a:srcRect l="1725" t="1835" r="1270" b="4122"/>
          <a:stretch>
            <a:fillRect/>
          </a:stretch>
        </p:blipFill>
        <p:spPr>
          <a:xfrm>
            <a:off x="3149256" y="4315789"/>
            <a:ext cx="2845489" cy="231903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0"/>
            <a:ext cx="8570913" cy="1527175"/>
          </a:xfrm>
        </p:spPr>
        <p:txBody>
          <a:bodyPr/>
          <a:lstStyle/>
          <a:p>
            <a:pPr algn="l"/>
            <a:r>
              <a:rPr lang="en-US" sz="4000"/>
              <a:t>Economics in “Free Hugs Prank: $2 Deluxe Hugs”</a:t>
            </a:r>
            <a:endParaRPr lang="en-US" sz="4000" i="1"/>
          </a:p>
        </p:txBody>
      </p:sp>
      <p:sp>
        <p:nvSpPr>
          <p:cNvPr id="75778" name="Content Placeholder 2"/>
          <p:cNvSpPr>
            <a:spLocks noGrp="1"/>
          </p:cNvSpPr>
          <p:nvPr>
            <p:ph idx="1"/>
          </p:nvPr>
        </p:nvSpPr>
        <p:spPr>
          <a:xfrm>
            <a:off x="457200" y="1712913"/>
            <a:ext cx="8229600" cy="1379537"/>
          </a:xfrm>
        </p:spPr>
        <p:txBody>
          <a:bodyPr/>
          <a:lstStyle/>
          <a:p>
            <a:r>
              <a:rPr lang="en-US" sz="3200"/>
              <a:t>Is a $2 hug better than a free hug?</a:t>
            </a:r>
          </a:p>
        </p:txBody>
      </p:sp>
      <p:pic>
        <p:nvPicPr>
          <p:cNvPr id="75779" name="Picture 4" descr="Tip #436: Pricing in “Free Hugs Prank: $2 Deluxe Hugs”">
            <a:hlinkClick r:id="rId3"/>
          </p:cNvPr>
          <p:cNvPicPr>
            <a:picLocks noChangeAspect="1"/>
          </p:cNvPicPr>
          <p:nvPr/>
        </p:nvPicPr>
        <p:blipFill>
          <a:blip r:embed="rId4"/>
          <a:srcRect l="20306" t="18303" r="22078" b="25455"/>
          <a:stretch>
            <a:fillRect/>
          </a:stretch>
        </p:blipFill>
        <p:spPr bwMode="auto">
          <a:xfrm>
            <a:off x="3797300" y="3278188"/>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0"/>
            <a:ext cx="8229600" cy="1527175"/>
          </a:xfrm>
        </p:spPr>
        <p:txBody>
          <a:bodyPr/>
          <a:lstStyle/>
          <a:p>
            <a:r>
              <a:rPr lang="en-US" sz="4200">
                <a:latin typeface="Helvetica Neue" pitchFamily="-103" charset="0"/>
                <a:ea typeface="MS PGothic" charset="0"/>
                <a:cs typeface="Arial" pitchFamily="-103" charset="0"/>
              </a:rPr>
              <a:t>Why Is Advertising Prevalent in Monopolistic Competition?</a:t>
            </a:r>
            <a:r>
              <a:rPr lang="en-US">
                <a:latin typeface="Arial" pitchFamily="-103" charset="0"/>
                <a:ea typeface="MS PGothic" charset="0"/>
                <a:cs typeface="Arial" pitchFamily="-103" charset="0"/>
              </a:rPr>
              <a:t>—</a:t>
            </a:r>
            <a:r>
              <a:rPr lang="en-US" sz="4200">
                <a:latin typeface="Helvetica Neue" pitchFamily="-103" charset="0"/>
                <a:ea typeface="MS PGothic" charset="0"/>
                <a:cs typeface="Arial" pitchFamily="-103" charset="0"/>
              </a:rPr>
              <a:t>1 </a:t>
            </a:r>
          </a:p>
        </p:txBody>
      </p:sp>
      <p:sp>
        <p:nvSpPr>
          <p:cNvPr id="25603" name="Content Placeholder 2"/>
          <p:cNvSpPr>
            <a:spLocks noGrp="1"/>
          </p:cNvSpPr>
          <p:nvPr>
            <p:ph idx="1"/>
          </p:nvPr>
        </p:nvSpPr>
        <p:spPr>
          <a:xfrm>
            <a:off x="261938" y="1712913"/>
            <a:ext cx="8416925" cy="4895850"/>
          </a:xfrm>
        </p:spPr>
        <p:txBody>
          <a:bodyPr/>
          <a:lstStyle/>
          <a:p>
            <a:pPr eaLnBrk="1" hangingPunct="1"/>
            <a:r>
              <a:rPr lang="en-US" sz="3200">
                <a:latin typeface="Arial" pitchFamily="-103" charset="0"/>
                <a:ea typeface="MS PGothic" charset="0"/>
                <a:cs typeface="Arial" pitchFamily="-103" charset="0"/>
              </a:rPr>
              <a:t>Why do firms advertise?</a:t>
            </a:r>
          </a:p>
          <a:p>
            <a:pPr lvl="1" eaLnBrk="1" hangingPunct="1"/>
            <a:r>
              <a:rPr lang="en-US" sz="2800">
                <a:latin typeface="Arial" pitchFamily="-103" charset="0"/>
                <a:ea typeface="MS PGothic" charset="0"/>
                <a:cs typeface="Arial" pitchFamily="-103" charset="0"/>
              </a:rPr>
              <a:t>Change the demand for the product</a:t>
            </a:r>
          </a:p>
        </p:txBody>
      </p:sp>
      <p:pic>
        <p:nvPicPr>
          <p:cNvPr id="77827" name="Picture 6" descr="New York City’s Time Square with several cars driving on the street and people walking on the sidewalks."/>
          <p:cNvPicPr>
            <a:picLocks noChangeAspect="1" noChangeArrowheads="1"/>
          </p:cNvPicPr>
          <p:nvPr/>
        </p:nvPicPr>
        <p:blipFill>
          <a:blip r:embed="rId3"/>
          <a:srcRect/>
          <a:stretch>
            <a:fillRect/>
          </a:stretch>
        </p:blipFill>
        <p:spPr bwMode="auto">
          <a:xfrm>
            <a:off x="2614613" y="3233738"/>
            <a:ext cx="3914775"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4" descr="Figure 12.5 is a graph titled Advertising and the Demand Curve with Price on the y axis and Quantity on the x axis. There are two demand curves; they are called D before advertising and D after advertising. The demand curve after advertising is shifted right from the demand curve before advertising. The demand curve after advertising is also steeper than the curve before advertising."/>
          <p:cNvPicPr>
            <a:picLocks noChangeAspect="1"/>
          </p:cNvPicPr>
          <p:nvPr/>
        </p:nvPicPr>
        <p:blipFill>
          <a:blip r:embed="rId3"/>
          <a:srcRect/>
          <a:stretch>
            <a:fillRect/>
          </a:stretch>
        </p:blipFill>
        <p:spPr bwMode="auto">
          <a:xfrm>
            <a:off x="1524000" y="1758950"/>
            <a:ext cx="6062663" cy="4621213"/>
          </a:xfrm>
          <a:prstGeom prst="rect">
            <a:avLst/>
          </a:prstGeom>
          <a:noFill/>
          <a:ln w="9525">
            <a:noFill/>
            <a:miter lim="800000"/>
            <a:headEnd/>
            <a:tailEnd/>
          </a:ln>
        </p:spPr>
      </p:pic>
      <p:pic>
        <p:nvPicPr>
          <p:cNvPr id="6" name="Picture 5" descr=" "/>
          <p:cNvPicPr>
            <a:picLocks noChangeAspect="1"/>
          </p:cNvPicPr>
          <p:nvPr/>
        </p:nvPicPr>
        <p:blipFill>
          <a:blip r:embed="rId4"/>
          <a:srcRect/>
          <a:stretch>
            <a:fillRect/>
          </a:stretch>
        </p:blipFill>
        <p:spPr bwMode="auto">
          <a:xfrm>
            <a:off x="2624138" y="1824038"/>
            <a:ext cx="4140200" cy="3865562"/>
          </a:xfrm>
          <a:prstGeom prst="rect">
            <a:avLst/>
          </a:prstGeom>
          <a:noFill/>
          <a:ln w="9525">
            <a:noFill/>
            <a:miter lim="800000"/>
            <a:headEnd/>
            <a:tailEnd/>
          </a:ln>
        </p:spPr>
      </p:pic>
      <p:pic>
        <p:nvPicPr>
          <p:cNvPr id="79875" name="Picture 6" descr=" "/>
          <p:cNvPicPr>
            <a:picLocks noChangeAspect="1"/>
          </p:cNvPicPr>
          <p:nvPr/>
        </p:nvPicPr>
        <p:blipFill>
          <a:blip r:embed="rId5"/>
          <a:srcRect/>
          <a:stretch>
            <a:fillRect/>
          </a:stretch>
        </p:blipFill>
        <p:spPr bwMode="auto">
          <a:xfrm>
            <a:off x="2289175" y="3857625"/>
            <a:ext cx="3979863" cy="2081213"/>
          </a:xfrm>
          <a:prstGeom prst="rect">
            <a:avLst/>
          </a:prstGeom>
          <a:noFill/>
          <a:ln w="9525">
            <a:noFill/>
            <a:miter lim="800000"/>
            <a:headEnd/>
            <a:tailEnd/>
          </a:ln>
        </p:spPr>
      </p:pic>
      <p:sp>
        <p:nvSpPr>
          <p:cNvPr id="79876" name="Title 7"/>
          <p:cNvSpPr>
            <a:spLocks noGrp="1"/>
          </p:cNvSpPr>
          <p:nvPr>
            <p:ph type="title"/>
          </p:nvPr>
        </p:nvSpPr>
        <p:spPr/>
        <p:txBody>
          <a:bodyPr/>
          <a:lstStyle/>
          <a:p>
            <a:pPr algn="l" eaLnBrk="1" hangingPunct="1"/>
            <a:r>
              <a:rPr lang="en-US">
                <a:latin typeface="Helvetica Neue" pitchFamily="-103" charset="0"/>
              </a:rPr>
              <a:t>Advertising and Demand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0"/>
            <a:ext cx="8229600" cy="1527175"/>
          </a:xfrm>
        </p:spPr>
        <p:txBody>
          <a:bodyPr/>
          <a:lstStyle/>
          <a:p>
            <a:r>
              <a:rPr lang="en-US" sz="4200">
                <a:latin typeface="Helvetica Neue" pitchFamily="-103" charset="0"/>
                <a:ea typeface="MS PGothic" charset="0"/>
                <a:cs typeface="Arial" pitchFamily="-103" charset="0"/>
              </a:rPr>
              <a:t>Why Is Advertising Prevalent in Monopolistic Competition?</a:t>
            </a:r>
            <a:r>
              <a:rPr lang="en-US">
                <a:latin typeface="Arial" pitchFamily="-103" charset="0"/>
                <a:ea typeface="MS PGothic" charset="0"/>
                <a:cs typeface="Arial" pitchFamily="-103" charset="0"/>
              </a:rPr>
              <a:t>—</a:t>
            </a:r>
            <a:r>
              <a:rPr lang="en-US" sz="4200">
                <a:latin typeface="Helvetica Neue" pitchFamily="-103" charset="0"/>
                <a:ea typeface="MS PGothic" charset="0"/>
                <a:cs typeface="Arial" pitchFamily="-103" charset="0"/>
              </a:rPr>
              <a:t>2 </a:t>
            </a:r>
          </a:p>
        </p:txBody>
      </p:sp>
      <p:sp>
        <p:nvSpPr>
          <p:cNvPr id="25603" name="Content Placeholder 2"/>
          <p:cNvSpPr>
            <a:spLocks noGrp="1"/>
          </p:cNvSpPr>
          <p:nvPr>
            <p:ph idx="1"/>
          </p:nvPr>
        </p:nvSpPr>
        <p:spPr>
          <a:xfrm>
            <a:off x="261938" y="1712913"/>
            <a:ext cx="8416925" cy="4895850"/>
          </a:xfrm>
        </p:spPr>
        <p:txBody>
          <a:bodyPr/>
          <a:lstStyle/>
          <a:p>
            <a:pPr eaLnBrk="1" hangingPunct="1"/>
            <a:r>
              <a:rPr lang="en-US" sz="3200" dirty="0">
                <a:latin typeface="Arial" pitchFamily="-103" charset="0"/>
                <a:ea typeface="MS PGothic" charset="0"/>
                <a:cs typeface="Arial" pitchFamily="-103" charset="0"/>
              </a:rPr>
              <a:t>Why do firms advertise?</a:t>
            </a:r>
          </a:p>
          <a:p>
            <a:pPr lvl="1" eaLnBrk="1" hangingPunct="1"/>
            <a:r>
              <a:rPr lang="en-US" sz="2800" dirty="0">
                <a:latin typeface="Arial" pitchFamily="-103" charset="0"/>
                <a:ea typeface="MS PGothic" charset="0"/>
                <a:cs typeface="Arial" pitchFamily="-103" charset="0"/>
              </a:rPr>
              <a:t>Increase demand for the product</a:t>
            </a:r>
          </a:p>
          <a:p>
            <a:pPr lvl="1" eaLnBrk="1" hangingPunct="1"/>
            <a:r>
              <a:rPr lang="en-US" sz="2800" dirty="0">
                <a:latin typeface="Arial" pitchFamily="-103" charset="0"/>
                <a:ea typeface="MS PGothic" charset="0"/>
                <a:cs typeface="Arial" pitchFamily="-103" charset="0"/>
              </a:rPr>
              <a:t>Provide information to consumers</a:t>
            </a:r>
          </a:p>
          <a:p>
            <a:pPr lvl="1" eaLnBrk="1" hangingPunct="1"/>
            <a:r>
              <a:rPr lang="en-US" sz="2800" dirty="0">
                <a:latin typeface="Arial" pitchFamily="-103" charset="0"/>
                <a:ea typeface="MS PGothic" charset="0"/>
                <a:cs typeface="Arial" pitchFamily="-103" charset="0"/>
              </a:rPr>
              <a:t>Form of non-price competition</a:t>
            </a:r>
          </a:p>
          <a:p>
            <a:pPr lvl="1" eaLnBrk="1" hangingPunct="1"/>
            <a:r>
              <a:rPr lang="en-US" sz="2800" dirty="0">
                <a:latin typeface="Arial" pitchFamily="-103" charset="0"/>
                <a:ea typeface="MS PGothic" charset="0"/>
                <a:cs typeface="Arial" pitchFamily="-103" charset="0"/>
              </a:rPr>
              <a:t>Might signal quality</a:t>
            </a:r>
          </a:p>
        </p:txBody>
      </p:sp>
      <p:pic>
        <p:nvPicPr>
          <p:cNvPr id="81923" name="Picture 6" descr="New York City’s Time Square with several cars driving on the street and people walking on the sidewalks."/>
          <p:cNvPicPr>
            <a:picLocks noChangeAspect="1" noChangeArrowheads="1"/>
          </p:cNvPicPr>
          <p:nvPr/>
        </p:nvPicPr>
        <p:blipFill>
          <a:blip r:embed="rId3"/>
          <a:srcRect/>
          <a:stretch>
            <a:fillRect/>
          </a:stretch>
        </p:blipFill>
        <p:spPr bwMode="auto">
          <a:xfrm>
            <a:off x="4673600" y="3865563"/>
            <a:ext cx="3913188"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allon of milk."/>
          <p:cNvPicPr>
            <a:picLocks noChangeAspect="1" noChangeArrowheads="1"/>
          </p:cNvPicPr>
          <p:nvPr/>
        </p:nvPicPr>
        <p:blipFill>
          <a:blip r:embed="rId3"/>
          <a:srcRect/>
          <a:stretch>
            <a:fillRect/>
          </a:stretch>
        </p:blipFill>
        <p:spPr bwMode="auto">
          <a:xfrm>
            <a:off x="6224588" y="4371975"/>
            <a:ext cx="1689100" cy="2295525"/>
          </a:xfrm>
          <a:prstGeom prst="rect">
            <a:avLst/>
          </a:prstGeom>
          <a:noFill/>
          <a:ln w="9525">
            <a:noFill/>
            <a:miter lim="800000"/>
            <a:headEnd/>
            <a:tailEnd/>
          </a:ln>
        </p:spPr>
      </p:pic>
      <p:sp>
        <p:nvSpPr>
          <p:cNvPr id="83970" name="Title 1"/>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Advertising in Different Markets</a:t>
            </a:r>
            <a:r>
              <a:rPr lang="en-US">
                <a:latin typeface="Arial" pitchFamily="-103" charset="0"/>
                <a:ea typeface="MS PGothic" charset="0"/>
                <a:cs typeface="Arial" pitchFamily="-103" charset="0"/>
              </a:rPr>
              <a:t>—</a:t>
            </a:r>
            <a:r>
              <a:rPr lang="en-US">
                <a:latin typeface="Helvetica Neue" pitchFamily="-103" charset="0"/>
                <a:ea typeface="MS PGothic" charset="0"/>
                <a:cs typeface="Arial" pitchFamily="-103" charset="0"/>
              </a:rPr>
              <a:t>1 </a:t>
            </a:r>
          </a:p>
        </p:txBody>
      </p:sp>
      <p:sp>
        <p:nvSpPr>
          <p:cNvPr id="27651" name="Content Placeholder 2"/>
          <p:cNvSpPr>
            <a:spLocks noGrp="1"/>
          </p:cNvSpPr>
          <p:nvPr>
            <p:ph idx="1"/>
          </p:nvPr>
        </p:nvSpPr>
        <p:spPr>
          <a:xfrm>
            <a:off x="457200" y="1712913"/>
            <a:ext cx="8410575" cy="4895850"/>
          </a:xfrm>
        </p:spPr>
        <p:txBody>
          <a:bodyPr/>
          <a:lstStyle/>
          <a:p>
            <a:pPr eaLnBrk="1" hangingPunct="1"/>
            <a:r>
              <a:rPr lang="en-US" sz="3200">
                <a:latin typeface="Helvetica Neue" pitchFamily="-103" charset="0"/>
                <a:ea typeface="MS PGothic" charset="0"/>
                <a:cs typeface="Arial" pitchFamily="-103" charset="0"/>
              </a:rPr>
              <a:t>In which market(s) do we see more or less advertising?</a:t>
            </a:r>
          </a:p>
          <a:p>
            <a:pPr eaLnBrk="1" hangingPunct="1"/>
            <a:r>
              <a:rPr lang="en-US" sz="3200">
                <a:latin typeface="Helvetica Neue" pitchFamily="-103" charset="0"/>
                <a:ea typeface="MS PGothic" charset="0"/>
                <a:cs typeface="Arial" pitchFamily="-103" charset="0"/>
              </a:rPr>
              <a:t>Perfect competition</a:t>
            </a:r>
          </a:p>
          <a:p>
            <a:pPr lvl="1" eaLnBrk="1" hangingPunct="1"/>
            <a:r>
              <a:rPr lang="en-US" sz="2800">
                <a:latin typeface="Helvetica Neue" pitchFamily="-103" charset="0"/>
                <a:ea typeface="MS PGothic" charset="0"/>
                <a:cs typeface="Arial" pitchFamily="-103" charset="0"/>
              </a:rPr>
              <a:t>Firms that advertise will have higher costs than rivals, without any gains</a:t>
            </a:r>
          </a:p>
          <a:p>
            <a:pPr lvl="1" eaLnBrk="1" hangingPunct="1"/>
            <a:r>
              <a:rPr lang="en-US" sz="2800">
                <a:latin typeface="Helvetica Neue" pitchFamily="-103" charset="0"/>
                <a:ea typeface="MS PGothic" charset="0"/>
                <a:cs typeface="Arial" pitchFamily="-103" charset="0"/>
              </a:rPr>
              <a:t>Advertising at the industry level</a:t>
            </a:r>
          </a:p>
        </p:txBody>
      </p:sp>
      <p:pic>
        <p:nvPicPr>
          <p:cNvPr id="7" name="Picture 6" descr="Florida Natural orange juice carton."/>
          <p:cNvPicPr>
            <a:picLocks noChangeAspect="1" noChangeArrowheads="1"/>
          </p:cNvPicPr>
          <p:nvPr/>
        </p:nvPicPr>
        <p:blipFill>
          <a:blip r:embed="rId4"/>
          <a:srcRect l="22282" t="5824" r="22583" b="5632"/>
          <a:stretch>
            <a:fillRect/>
          </a:stretch>
        </p:blipFill>
        <p:spPr bwMode="auto">
          <a:xfrm>
            <a:off x="7927975" y="4237038"/>
            <a:ext cx="939800" cy="2212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Advertising in Different Markets</a:t>
            </a:r>
            <a:r>
              <a:rPr lang="en-US">
                <a:latin typeface="Arial" pitchFamily="-103" charset="0"/>
                <a:ea typeface="MS PGothic" charset="0"/>
                <a:cs typeface="Arial" pitchFamily="-103" charset="0"/>
              </a:rPr>
              <a:t>—</a:t>
            </a:r>
            <a:r>
              <a:rPr lang="en-US">
                <a:latin typeface="Helvetica Neue" pitchFamily="-103" charset="0"/>
                <a:ea typeface="MS PGothic" charset="0"/>
                <a:cs typeface="Arial" pitchFamily="-103" charset="0"/>
              </a:rPr>
              <a:t>2 </a:t>
            </a:r>
          </a:p>
        </p:txBody>
      </p:sp>
      <p:sp>
        <p:nvSpPr>
          <p:cNvPr id="28675" name="Content Placeholder 2"/>
          <p:cNvSpPr>
            <a:spLocks noGrp="1"/>
          </p:cNvSpPr>
          <p:nvPr>
            <p:ph idx="1"/>
          </p:nvPr>
        </p:nvSpPr>
        <p:spPr>
          <a:xfrm>
            <a:off x="457200" y="1712913"/>
            <a:ext cx="8229600" cy="4895850"/>
          </a:xfrm>
        </p:spPr>
        <p:txBody>
          <a:bodyPr/>
          <a:lstStyle/>
          <a:p>
            <a:pPr eaLnBrk="1" hangingPunct="1"/>
            <a:r>
              <a:rPr lang="en-US" sz="3200" dirty="0">
                <a:latin typeface="Helvetica Neue" pitchFamily="-103" charset="0"/>
                <a:ea typeface="MS PGothic" charset="0"/>
                <a:cs typeface="Arial" pitchFamily="-103" charset="0"/>
              </a:rPr>
              <a:t>Monopolistic competition</a:t>
            </a:r>
          </a:p>
          <a:p>
            <a:pPr lvl="1" eaLnBrk="1" hangingPunct="1"/>
            <a:r>
              <a:rPr lang="en-US" sz="2800" dirty="0">
                <a:latin typeface="Helvetica Neue" pitchFamily="-103" charset="0"/>
                <a:ea typeface="MS PGothic" charset="0"/>
                <a:cs typeface="Arial" pitchFamily="-103" charset="0"/>
              </a:rPr>
              <a:t>Advertising can increase demand for single firm’</a:t>
            </a:r>
            <a:r>
              <a:rPr lang="en-US" altLang="ja-JP" sz="2800" dirty="0">
                <a:latin typeface="Helvetica Neue" pitchFamily="-103" charset="0"/>
                <a:ea typeface="MS PGothic" charset="0"/>
                <a:cs typeface="Arial" pitchFamily="-103" charset="0"/>
              </a:rPr>
              <a:t>s product.</a:t>
            </a:r>
          </a:p>
          <a:p>
            <a:pPr lvl="1" eaLnBrk="1" hangingPunct="1"/>
            <a:r>
              <a:rPr lang="en-US" altLang="ja-JP" sz="2800" dirty="0">
                <a:latin typeface="Helvetica Neue" pitchFamily="-103" charset="0"/>
                <a:ea typeface="MS PGothic" charset="0"/>
                <a:cs typeface="Arial" pitchFamily="-103" charset="0"/>
              </a:rPr>
              <a:t>Gains from advertising go to the firm.</a:t>
            </a:r>
          </a:p>
          <a:p>
            <a:pPr lvl="1" eaLnBrk="1" hangingPunct="1"/>
            <a:r>
              <a:rPr lang="en-US" altLang="ja-JP" sz="2800" dirty="0">
                <a:latin typeface="Helvetica Neue" pitchFamily="-103" charset="0"/>
                <a:ea typeface="MS PGothic" charset="0"/>
                <a:cs typeface="Arial" pitchFamily="-103" charset="0"/>
              </a:rPr>
              <a:t>Want some pizza?</a:t>
            </a:r>
          </a:p>
        </p:txBody>
      </p:sp>
      <p:pic>
        <p:nvPicPr>
          <p:cNvPr id="6" name="Picture 12" descr="Pizza Hut logo."/>
          <p:cNvPicPr>
            <a:picLocks noChangeAspect="1" noChangeArrowheads="1"/>
          </p:cNvPicPr>
          <p:nvPr/>
        </p:nvPicPr>
        <p:blipFill>
          <a:blip r:embed="rId3"/>
          <a:srcRect l="32736" t="25870" r="9399" b="26508"/>
          <a:stretch>
            <a:fillRect/>
          </a:stretch>
        </p:blipFill>
        <p:spPr bwMode="auto">
          <a:xfrm>
            <a:off x="3937781" y="4541706"/>
            <a:ext cx="1868240" cy="2029968"/>
          </a:xfrm>
          <a:prstGeom prst="rect">
            <a:avLst/>
          </a:prstGeom>
          <a:noFill/>
          <a:ln w="9525">
            <a:noFill/>
            <a:miter lim="800000"/>
            <a:headEnd/>
            <a:tailEnd/>
          </a:ln>
        </p:spPr>
      </p:pic>
      <p:pic>
        <p:nvPicPr>
          <p:cNvPr id="7" name="Picture 13" descr="Domino's Pizza sign."/>
          <p:cNvPicPr>
            <a:picLocks noChangeAspect="1" noChangeArrowheads="1"/>
          </p:cNvPicPr>
          <p:nvPr/>
        </p:nvPicPr>
        <p:blipFill>
          <a:blip r:embed="rId4"/>
          <a:srcRect l="4977" t="3922" r="8755" b="36275"/>
          <a:stretch>
            <a:fillRect/>
          </a:stretch>
        </p:blipFill>
        <p:spPr bwMode="auto">
          <a:xfrm>
            <a:off x="6165380" y="4541706"/>
            <a:ext cx="1947353" cy="2029968"/>
          </a:xfrm>
          <a:prstGeom prst="rect">
            <a:avLst/>
          </a:prstGeom>
          <a:noFill/>
          <a:ln w="9525">
            <a:noFill/>
            <a:miter lim="800000"/>
            <a:headEnd/>
            <a:tailEnd/>
          </a:ln>
        </p:spPr>
      </p:pic>
      <p:pic>
        <p:nvPicPr>
          <p:cNvPr id="8" name="Picture 7" descr="A group of people in suits and Papa John's clothing stand in front of a Papa John’s pizza store cutting a ribbon for the grand opening of a store."/>
          <p:cNvPicPr>
            <a:picLocks noChangeAspect="1"/>
          </p:cNvPicPr>
          <p:nvPr/>
        </p:nvPicPr>
        <p:blipFill>
          <a:blip r:embed="rId5"/>
          <a:srcRect l="1158" t="1354" r="1109" b="4443"/>
          <a:stretch>
            <a:fillRect/>
          </a:stretch>
        </p:blipFill>
        <p:spPr>
          <a:xfrm>
            <a:off x="1012151" y="4541706"/>
            <a:ext cx="2559031" cy="20298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Advertising in Different Markets</a:t>
            </a:r>
            <a:r>
              <a:rPr lang="en-US">
                <a:latin typeface="Arial" pitchFamily="-103" charset="0"/>
                <a:ea typeface="MS PGothic" charset="0"/>
                <a:cs typeface="Arial" pitchFamily="-103" charset="0"/>
              </a:rPr>
              <a:t>—</a:t>
            </a:r>
            <a:r>
              <a:rPr lang="en-US">
                <a:latin typeface="Helvetica Neue" pitchFamily="-103" charset="0"/>
                <a:ea typeface="MS PGothic" charset="0"/>
                <a:cs typeface="Arial" pitchFamily="-103" charset="0"/>
              </a:rPr>
              <a:t>3 </a:t>
            </a:r>
          </a:p>
        </p:txBody>
      </p:sp>
      <p:sp>
        <p:nvSpPr>
          <p:cNvPr id="29699" name="Content Placeholder 2"/>
          <p:cNvSpPr>
            <a:spLocks noGrp="1"/>
          </p:cNvSpPr>
          <p:nvPr>
            <p:ph idx="1"/>
          </p:nvPr>
        </p:nvSpPr>
        <p:spPr>
          <a:xfrm>
            <a:off x="457200" y="1649413"/>
            <a:ext cx="5291138" cy="4895850"/>
          </a:xfrm>
        </p:spPr>
        <p:txBody>
          <a:bodyPr/>
          <a:lstStyle/>
          <a:p>
            <a:pPr eaLnBrk="1" hangingPunct="1"/>
            <a:r>
              <a:rPr lang="en-US" sz="3200">
                <a:latin typeface="Helvetica Neue" pitchFamily="-103" charset="0"/>
                <a:ea typeface="MS PGothic" charset="0"/>
                <a:cs typeface="Arial" pitchFamily="-103" charset="0"/>
              </a:rPr>
              <a:t>Monopoly</a:t>
            </a:r>
          </a:p>
          <a:p>
            <a:pPr lvl="1" eaLnBrk="1" hangingPunct="1"/>
            <a:r>
              <a:rPr lang="en-US" sz="2800">
                <a:latin typeface="Helvetica Neue" pitchFamily="-103" charset="0"/>
                <a:ea typeface="MS PGothic" charset="0"/>
                <a:cs typeface="Arial" pitchFamily="-103" charset="0"/>
              </a:rPr>
              <a:t>Advertising less likely since the product has no close substitutes and consumer choice is limited</a:t>
            </a:r>
          </a:p>
          <a:p>
            <a:pPr lvl="1" eaLnBrk="1" hangingPunct="1"/>
            <a:r>
              <a:rPr lang="en-US" sz="2800">
                <a:latin typeface="Helvetica Neue" pitchFamily="-103" charset="0"/>
                <a:ea typeface="MS PGothic" charset="0"/>
                <a:cs typeface="Arial" pitchFamily="-103" charset="0"/>
              </a:rPr>
              <a:t>May advertise simply to inform consumer about the product and stimulate demand</a:t>
            </a:r>
          </a:p>
        </p:txBody>
      </p:sp>
      <p:pic>
        <p:nvPicPr>
          <p:cNvPr id="31748" name="Picture 5" descr="Diamond ad."/>
          <p:cNvPicPr>
            <a:picLocks noChangeAspect="1" noChangeArrowheads="1"/>
          </p:cNvPicPr>
          <p:nvPr/>
        </p:nvPicPr>
        <p:blipFill>
          <a:blip r:embed="rId3"/>
          <a:srcRect/>
          <a:stretch>
            <a:fillRect/>
          </a:stretch>
        </p:blipFill>
        <p:spPr bwMode="auto">
          <a:xfrm>
            <a:off x="5748338" y="1828800"/>
            <a:ext cx="3268662" cy="4625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457200" y="0"/>
            <a:ext cx="8229600" cy="1527175"/>
          </a:xfrm>
        </p:spPr>
        <p:txBody>
          <a:bodyPr/>
          <a:lstStyle/>
          <a:p>
            <a:pPr algn="l" eaLnBrk="1" hangingPunct="1"/>
            <a:r>
              <a:rPr lang="en-US">
                <a:latin typeface="Helvetica Neue" pitchFamily="-103" charset="0"/>
              </a:rPr>
              <a:t>Practice What You Know</a:t>
            </a:r>
            <a:r>
              <a:rPr lang="en-US"/>
              <a:t>—</a:t>
            </a:r>
            <a:r>
              <a:rPr lang="en-US">
                <a:latin typeface="Helvetica Neue" pitchFamily="-103" charset="0"/>
              </a:rPr>
              <a:t>2 </a:t>
            </a:r>
          </a:p>
        </p:txBody>
      </p:sp>
      <p:sp>
        <p:nvSpPr>
          <p:cNvPr id="53251" name="Content Placeholder 2"/>
          <p:cNvSpPr>
            <a:spLocks noGrp="1"/>
          </p:cNvSpPr>
          <p:nvPr>
            <p:ph idx="4294967295"/>
          </p:nvPr>
        </p:nvSpPr>
        <p:spPr>
          <a:xfrm>
            <a:off x="273050" y="1712913"/>
            <a:ext cx="8696325" cy="4895850"/>
          </a:xfrm>
        </p:spPr>
        <p:txBody>
          <a:bodyPr/>
          <a:lstStyle/>
          <a:p>
            <a:pPr eaLnBrk="1" hangingPunct="1">
              <a:buFont typeface="Arial" charset="0"/>
              <a:buChar char="•"/>
              <a:defRPr/>
            </a:pPr>
            <a:r>
              <a:rPr lang="en-US" altLang="en-US" dirty="0">
                <a:latin typeface="Helvetica Neue" charset="0"/>
              </a:rPr>
              <a:t>Which of the following is a monopolistic competitor?</a:t>
            </a:r>
          </a:p>
          <a:p>
            <a:pPr marL="914400" lvl="1" indent="-514350" eaLnBrk="1" hangingPunct="1">
              <a:buFont typeface="+mj-lt"/>
              <a:buAutoNum type="alphaUcPeriod"/>
              <a:defRPr/>
            </a:pPr>
            <a:r>
              <a:rPr lang="en-US" altLang="en-US" dirty="0">
                <a:latin typeface="Helvetica Neue" charset="0"/>
              </a:rPr>
              <a:t>a local farm that grows Granny Smith apples</a:t>
            </a:r>
          </a:p>
          <a:p>
            <a:pPr marL="971550" lvl="1" indent="-514350" eaLnBrk="1" hangingPunct="1">
              <a:buFont typeface="Calibri" pitchFamily="34" charset="0"/>
              <a:buAutoNum type="alphaUcPeriod"/>
              <a:defRPr/>
            </a:pPr>
            <a:r>
              <a:rPr lang="en-US" altLang="en-US" dirty="0">
                <a:latin typeface="Helvetica Neue" charset="0"/>
              </a:rPr>
              <a:t>your local electric company</a:t>
            </a:r>
          </a:p>
          <a:p>
            <a:pPr marL="971550" lvl="1" indent="-514350" eaLnBrk="1" hangingPunct="1">
              <a:buFont typeface="Calibri" pitchFamily="34" charset="0"/>
              <a:buAutoNum type="alphaUcPeriod"/>
              <a:defRPr/>
            </a:pPr>
            <a:r>
              <a:rPr lang="en-US" altLang="en-US" dirty="0">
                <a:latin typeface="Helvetica Neue" charset="0"/>
              </a:rPr>
              <a:t>a big and tall clothing store</a:t>
            </a:r>
          </a:p>
          <a:p>
            <a:pPr marL="971550" lvl="1" indent="-514350" eaLnBrk="1" hangingPunct="1">
              <a:buFont typeface="Calibri" pitchFamily="34" charset="0"/>
              <a:buAutoNum type="alphaUcPeriod"/>
              <a:defRPr/>
            </a:pPr>
            <a:r>
              <a:rPr lang="en-US" altLang="en-US" dirty="0">
                <a:latin typeface="Helvetica Neue" charset="0"/>
              </a:rPr>
              <a:t>General Motors</a:t>
            </a:r>
          </a:p>
        </p:txBody>
      </p:sp>
      <p:sp>
        <p:nvSpPr>
          <p:cNvPr id="2" name="Rectangle 1" descr="Correct answer: C, a big and tall clothing store"/>
          <p:cNvSpPr>
            <a:spLocks noChangeArrowheads="1"/>
          </p:cNvSpPr>
          <p:nvPr/>
        </p:nvSpPr>
        <p:spPr bwMode="auto">
          <a:xfrm>
            <a:off x="638175" y="4572000"/>
            <a:ext cx="5881688" cy="623888"/>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3"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0"/>
            <a:ext cx="8229600" cy="1527175"/>
          </a:xfrm>
        </p:spPr>
        <p:txBody>
          <a:bodyPr/>
          <a:lstStyle/>
          <a:p>
            <a:r>
              <a:rPr lang="en-US" sz="4000">
                <a:latin typeface="Helvetica Neue" pitchFamily="-103" charset="0"/>
                <a:ea typeface="MS PGothic" charset="0"/>
                <a:cs typeface="Arial" pitchFamily="-103" charset="0"/>
              </a:rPr>
              <a:t>Negative Effects of Advertising: Advertising and Costs</a:t>
            </a:r>
          </a:p>
        </p:txBody>
      </p:sp>
      <p:sp>
        <p:nvSpPr>
          <p:cNvPr id="30723" name="Content Placeholder 2"/>
          <p:cNvSpPr>
            <a:spLocks noGrp="1"/>
          </p:cNvSpPr>
          <p:nvPr>
            <p:ph idx="1"/>
          </p:nvPr>
        </p:nvSpPr>
        <p:spPr>
          <a:xfrm>
            <a:off x="457200" y="1712913"/>
            <a:ext cx="8229600" cy="4895850"/>
          </a:xfrm>
        </p:spPr>
        <p:txBody>
          <a:bodyPr/>
          <a:lstStyle/>
          <a:p>
            <a:pPr eaLnBrk="1" hangingPunct="1"/>
            <a:r>
              <a:rPr lang="en-US" sz="3200">
                <a:latin typeface="Helvetica Neue" pitchFamily="-103" charset="0"/>
                <a:ea typeface="MS PGothic" charset="0"/>
                <a:cs typeface="Arial" pitchFamily="-103" charset="0"/>
              </a:rPr>
              <a:t>The paradox of advertising</a:t>
            </a:r>
          </a:p>
          <a:p>
            <a:pPr lvl="1" eaLnBrk="1" hangingPunct="1"/>
            <a:r>
              <a:rPr lang="en-US" sz="2800">
                <a:latin typeface="Helvetica Neue" pitchFamily="-103" charset="0"/>
                <a:ea typeface="MS PGothic" charset="0"/>
                <a:cs typeface="Arial" pitchFamily="-103" charset="0"/>
              </a:rPr>
              <a:t>Suppose Domino’s advertises. </a:t>
            </a:r>
          </a:p>
          <a:p>
            <a:pPr lvl="1" eaLnBrk="1" hangingPunct="1"/>
            <a:r>
              <a:rPr lang="en-US" sz="2800">
                <a:latin typeface="Helvetica Neue" pitchFamily="-103" charset="0"/>
                <a:ea typeface="MS PGothic" charset="0"/>
                <a:cs typeface="Arial" pitchFamily="-103" charset="0"/>
              </a:rPr>
              <a:t>All else equal, its sales will increase, and it will be able to recover its costs.</a:t>
            </a:r>
          </a:p>
          <a:p>
            <a:pPr lvl="1" eaLnBrk="1" hangingPunct="1"/>
            <a:r>
              <a:rPr lang="en-US" sz="2800">
                <a:latin typeface="Helvetica Neue" pitchFamily="-103" charset="0"/>
                <a:ea typeface="MS PGothic" charset="0"/>
                <a:cs typeface="Arial" pitchFamily="-103" charset="0"/>
              </a:rPr>
              <a:t>But, Papa John’s will respond with its own advertising campaign.</a:t>
            </a:r>
          </a:p>
          <a:p>
            <a:pPr lvl="1" eaLnBrk="1" hangingPunct="1"/>
            <a:r>
              <a:rPr lang="en-US" sz="2800">
                <a:latin typeface="Helvetica Neue" pitchFamily="-103" charset="0"/>
                <a:ea typeface="MS PGothic" charset="0"/>
                <a:cs typeface="Arial" pitchFamily="-103" charset="0"/>
              </a:rPr>
              <a:t>Net result: sales remain the same, but both firms have higher costs.</a:t>
            </a:r>
          </a:p>
          <a:p>
            <a:pPr lvl="1" eaLnBrk="1" hangingPunct="1"/>
            <a:r>
              <a:rPr lang="en-US" sz="2800">
                <a:latin typeface="Helvetica Neue" pitchFamily="-103" charset="0"/>
                <a:ea typeface="MS PGothic" charset="0"/>
                <a:cs typeface="Arial" pitchFamily="-103" charset="0"/>
              </a:rPr>
              <a:t>Negative </a:t>
            </a:r>
            <a:r>
              <a:rPr lang="en-US" sz="2800" i="1">
                <a:latin typeface="Helvetica Neue" pitchFamily="-103" charset="0"/>
                <a:ea typeface="MS PGothic" charset="0"/>
                <a:cs typeface="Arial" pitchFamily="-103" charset="0"/>
              </a:rPr>
              <a:t>business stealing externality</a:t>
            </a:r>
            <a:endParaRPr lang="en-US" sz="2800">
              <a:latin typeface="Helvetica Neue" pitchFamily="-103" charset="0"/>
              <a:ea typeface="MS PGothic"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7" name="Title 10"/>
          <p:cNvSpPr>
            <a:spLocks noGrp="1"/>
          </p:cNvSpPr>
          <p:nvPr>
            <p:ph type="title"/>
          </p:nvPr>
        </p:nvSpPr>
        <p:spPr>
          <a:xfrm>
            <a:off x="439738" y="-203200"/>
            <a:ext cx="8229600" cy="1143000"/>
          </a:xfrm>
        </p:spPr>
        <p:txBody>
          <a:bodyPr/>
          <a:lstStyle/>
          <a:p>
            <a:pPr eaLnBrk="1" hangingPunct="1"/>
            <a:r>
              <a:rPr lang="en-US">
                <a:latin typeface="Helvetica Neue" pitchFamily="-103" charset="0"/>
              </a:rPr>
              <a:t>Advertising Increases Cost</a:t>
            </a:r>
            <a:endParaRPr lang="en-US"/>
          </a:p>
        </p:txBody>
      </p:sp>
      <p:pic>
        <p:nvPicPr>
          <p:cNvPr id="11" name="Picture 10" descr=" "/>
          <p:cNvPicPr>
            <a:picLocks noChangeAspect="1"/>
          </p:cNvPicPr>
          <p:nvPr/>
        </p:nvPicPr>
        <p:blipFill>
          <a:blip r:embed="rId3">
            <a:clrChange>
              <a:clrFrom>
                <a:srgbClr val="FFFFFF"/>
              </a:clrFrom>
              <a:clrTo>
                <a:srgbClr val="FFFFFF">
                  <a:alpha val="0"/>
                </a:srgbClr>
              </a:clrTo>
            </a:clrChange>
          </a:blip>
          <a:stretch>
            <a:fillRect/>
          </a:stretch>
        </p:blipFill>
        <p:spPr>
          <a:xfrm>
            <a:off x="2275589" y="2734304"/>
            <a:ext cx="158496" cy="780288"/>
          </a:xfrm>
          <a:prstGeom prst="rect">
            <a:avLst/>
          </a:prstGeom>
        </p:spPr>
      </p:pic>
      <p:pic>
        <p:nvPicPr>
          <p:cNvPr id="12" name="Picture 11" descr=" "/>
          <p:cNvPicPr>
            <a:picLocks noChangeAspect="1"/>
          </p:cNvPicPr>
          <p:nvPr/>
        </p:nvPicPr>
        <p:blipFill>
          <a:blip r:embed="rId4">
            <a:clrChange>
              <a:clrFrom>
                <a:srgbClr val="FFFFFF"/>
              </a:clrFrom>
              <a:clrTo>
                <a:srgbClr val="FFFFFF">
                  <a:alpha val="0"/>
                </a:srgbClr>
              </a:clrTo>
            </a:clrChange>
          </a:blip>
          <a:stretch>
            <a:fillRect/>
          </a:stretch>
        </p:blipFill>
        <p:spPr>
          <a:xfrm>
            <a:off x="1252811" y="2546660"/>
            <a:ext cx="1127760" cy="79248"/>
          </a:xfrm>
          <a:prstGeom prst="rect">
            <a:avLst/>
          </a:prstGeom>
        </p:spPr>
      </p:pic>
      <p:pic>
        <p:nvPicPr>
          <p:cNvPr id="13" name="Picture 12" descr=" "/>
          <p:cNvPicPr>
            <a:picLocks noChangeAspect="1"/>
          </p:cNvPicPr>
          <p:nvPr/>
        </p:nvPicPr>
        <p:blipFill>
          <a:blip r:embed="rId5">
            <a:clrChange>
              <a:clrFrom>
                <a:srgbClr val="FFFFFF"/>
              </a:clrFrom>
              <a:clrTo>
                <a:srgbClr val="FFFFFF">
                  <a:alpha val="0"/>
                </a:srgbClr>
              </a:clrTo>
            </a:clrChange>
          </a:blip>
          <a:stretch>
            <a:fillRect/>
          </a:stretch>
        </p:blipFill>
        <p:spPr>
          <a:xfrm>
            <a:off x="2368478" y="3491733"/>
            <a:ext cx="762000" cy="298704"/>
          </a:xfrm>
          <a:prstGeom prst="rect">
            <a:avLst/>
          </a:prstGeom>
        </p:spPr>
      </p:pic>
      <p:pic>
        <p:nvPicPr>
          <p:cNvPr id="14" name="Picture 13" descr=" "/>
          <p:cNvPicPr>
            <a:picLocks noChangeAspect="1"/>
          </p:cNvPicPr>
          <p:nvPr/>
        </p:nvPicPr>
        <p:blipFill>
          <a:blip r:embed="rId6">
            <a:clrChange>
              <a:clrFrom>
                <a:srgbClr val="FFFFFF"/>
              </a:clrFrom>
              <a:clrTo>
                <a:srgbClr val="FFFFFF">
                  <a:alpha val="0"/>
                </a:srgbClr>
              </a:clrTo>
            </a:clrChange>
          </a:blip>
          <a:stretch>
            <a:fillRect/>
          </a:stretch>
        </p:blipFill>
        <p:spPr>
          <a:xfrm>
            <a:off x="1241749" y="3799267"/>
            <a:ext cx="2097024" cy="2596896"/>
          </a:xfrm>
          <a:prstGeom prst="rect">
            <a:avLst/>
          </a:prstGeom>
        </p:spPr>
      </p:pic>
      <p:pic>
        <p:nvPicPr>
          <p:cNvPr id="15" name="Picture 14" descr=" "/>
          <p:cNvPicPr>
            <a:picLocks noChangeAspect="1"/>
          </p:cNvPicPr>
          <p:nvPr/>
        </p:nvPicPr>
        <p:blipFill>
          <a:blip r:embed="rId7">
            <a:clrChange>
              <a:clrFrom>
                <a:srgbClr val="FFFFFF"/>
              </a:clrFrom>
              <a:clrTo>
                <a:srgbClr val="FFFFFF">
                  <a:alpha val="0"/>
                </a:srgbClr>
              </a:clrTo>
            </a:clrChange>
          </a:blip>
          <a:stretch>
            <a:fillRect/>
          </a:stretch>
        </p:blipFill>
        <p:spPr>
          <a:xfrm>
            <a:off x="1258908" y="3503356"/>
            <a:ext cx="1115568" cy="2901696"/>
          </a:xfrm>
          <a:prstGeom prst="rect">
            <a:avLst/>
          </a:prstGeom>
        </p:spPr>
      </p:pic>
      <p:pic>
        <p:nvPicPr>
          <p:cNvPr id="16" name="Picture 15" descr=" "/>
          <p:cNvPicPr>
            <a:picLocks noChangeAspect="1"/>
          </p:cNvPicPr>
          <p:nvPr/>
        </p:nvPicPr>
        <p:blipFill>
          <a:blip r:embed="rId8">
            <a:clrChange>
              <a:clrFrom>
                <a:srgbClr val="FFFFFF"/>
              </a:clrFrom>
              <a:clrTo>
                <a:srgbClr val="FFFFFF">
                  <a:alpha val="0"/>
                </a:srgbClr>
              </a:clrTo>
            </a:clrChange>
          </a:blip>
          <a:stretch>
            <a:fillRect/>
          </a:stretch>
        </p:blipFill>
        <p:spPr>
          <a:xfrm>
            <a:off x="647268" y="2409823"/>
            <a:ext cx="2798064" cy="4328160"/>
          </a:xfrm>
          <a:prstGeom prst="rect">
            <a:avLst/>
          </a:prstGeom>
        </p:spPr>
      </p:pic>
      <p:pic>
        <p:nvPicPr>
          <p:cNvPr id="17" name="Picture 16" descr=" "/>
          <p:cNvPicPr>
            <a:picLocks noChangeAspect="1"/>
          </p:cNvPicPr>
          <p:nvPr/>
        </p:nvPicPr>
        <p:blipFill>
          <a:blip r:embed="rId9">
            <a:clrChange>
              <a:clrFrom>
                <a:srgbClr val="FFFFFF"/>
              </a:clrFrom>
              <a:clrTo>
                <a:srgbClr val="FFFFFF">
                  <a:alpha val="0"/>
                </a:srgbClr>
              </a:clrTo>
            </a:clrChange>
          </a:blip>
          <a:stretch>
            <a:fillRect/>
          </a:stretch>
        </p:blipFill>
        <p:spPr>
          <a:xfrm>
            <a:off x="2220952" y="1828668"/>
            <a:ext cx="6309360" cy="3194304"/>
          </a:xfrm>
          <a:prstGeom prst="rect">
            <a:avLst/>
          </a:prstGeom>
        </p:spPr>
      </p:pic>
      <p:pic>
        <p:nvPicPr>
          <p:cNvPr id="18" name="Picture 17" descr=" "/>
          <p:cNvPicPr>
            <a:picLocks noChangeAspect="1"/>
          </p:cNvPicPr>
          <p:nvPr/>
        </p:nvPicPr>
        <p:blipFill>
          <a:blip r:embed="rId10">
            <a:clrChange>
              <a:clrFrom>
                <a:srgbClr val="FFFFFF"/>
              </a:clrFrom>
              <a:clrTo>
                <a:srgbClr val="FFFFFF">
                  <a:alpha val="0"/>
                </a:srgbClr>
              </a:clrTo>
            </a:clrChange>
          </a:blip>
          <a:stretch>
            <a:fillRect/>
          </a:stretch>
        </p:blipFill>
        <p:spPr>
          <a:xfrm>
            <a:off x="2297685" y="3317361"/>
            <a:ext cx="286512" cy="274320"/>
          </a:xfrm>
          <a:prstGeom prst="rect">
            <a:avLst/>
          </a:prstGeom>
        </p:spPr>
      </p:pic>
      <p:pic>
        <p:nvPicPr>
          <p:cNvPr id="19" name="Picture 18" descr=" "/>
          <p:cNvPicPr>
            <a:picLocks noChangeAspect="1"/>
          </p:cNvPicPr>
          <p:nvPr/>
        </p:nvPicPr>
        <p:blipFill>
          <a:blip r:embed="rId11">
            <a:clrChange>
              <a:clrFrom>
                <a:srgbClr val="FFFFFF"/>
              </a:clrFrom>
              <a:clrTo>
                <a:srgbClr val="FFFFFF">
                  <a:alpha val="0"/>
                </a:srgbClr>
              </a:clrTo>
            </a:clrChange>
          </a:blip>
          <a:stretch>
            <a:fillRect/>
          </a:stretch>
        </p:blipFill>
        <p:spPr>
          <a:xfrm>
            <a:off x="2235432" y="907153"/>
            <a:ext cx="6108192" cy="3200400"/>
          </a:xfrm>
          <a:prstGeom prst="rect">
            <a:avLst/>
          </a:prstGeom>
        </p:spPr>
      </p:pic>
      <p:pic>
        <p:nvPicPr>
          <p:cNvPr id="20" name="Picture 19" descr=" "/>
          <p:cNvPicPr>
            <a:picLocks noChangeAspect="1"/>
          </p:cNvPicPr>
          <p:nvPr/>
        </p:nvPicPr>
        <p:blipFill>
          <a:blip r:embed="rId12">
            <a:clrChange>
              <a:clrFrom>
                <a:srgbClr val="FFFFFF"/>
              </a:clrFrom>
              <a:clrTo>
                <a:srgbClr val="FFFFFF">
                  <a:alpha val="0"/>
                </a:srgbClr>
              </a:clrTo>
            </a:clrChange>
          </a:blip>
          <a:stretch>
            <a:fillRect/>
          </a:stretch>
        </p:blipFill>
        <p:spPr>
          <a:xfrm>
            <a:off x="2289941" y="2245543"/>
            <a:ext cx="158496" cy="365760"/>
          </a:xfrm>
          <a:prstGeom prst="rect">
            <a:avLst/>
          </a:prstGeom>
        </p:spPr>
      </p:pic>
      <p:pic>
        <p:nvPicPr>
          <p:cNvPr id="21" name="Picture 20" descr="Figure 12.6 is a graph titled Advertising Increases Cost with Cost on the y axis and Quantity on the x axis. There are two U shaped long run average total cost curves: before advertising and after advertising. Three points are also labelled on the curves. Point 1 is at Q1 and ATC1 on the long run average total cost before advertising curve. Point 2 is on the long run average total cost after advertising curve, and is at Q2 and ATC2, which is at a larger quantity and lower cost than point 1. Point 3 is on the LRATC after advertising curve and is at Q1 and ATC3, which is a higher cost than ATC1 and ATC2."/>
          <p:cNvPicPr>
            <a:picLocks noChangeAspect="1"/>
          </p:cNvPicPr>
          <p:nvPr/>
        </p:nvPicPr>
        <p:blipFill>
          <a:blip r:embed="rId13">
            <a:clrChange>
              <a:clrFrom>
                <a:srgbClr val="FFFFFF"/>
              </a:clrFrom>
              <a:clrTo>
                <a:srgbClr val="FFFFFF">
                  <a:alpha val="0"/>
                </a:srgbClr>
              </a:clrTo>
            </a:clrChange>
          </a:blip>
          <a:stretch>
            <a:fillRect/>
          </a:stretch>
        </p:blipFill>
        <p:spPr>
          <a:xfrm>
            <a:off x="527304" y="833433"/>
            <a:ext cx="8089392" cy="5974080"/>
          </a:xfrm>
          <a:prstGeom prst="rect">
            <a:avLst/>
          </a:prstGeom>
        </p:spPr>
      </p:pic>
      <p:pic>
        <p:nvPicPr>
          <p:cNvPr id="22" name="Picture 21" descr=" "/>
          <p:cNvPicPr>
            <a:picLocks noChangeAspect="1"/>
          </p:cNvPicPr>
          <p:nvPr/>
        </p:nvPicPr>
        <p:blipFill>
          <a:blip r:embed="rId14">
            <a:clrChange>
              <a:clrFrom>
                <a:srgbClr val="FFFFFF"/>
              </a:clrFrom>
              <a:clrTo>
                <a:srgbClr val="FFFFFF">
                  <a:alpha val="0"/>
                </a:srgbClr>
              </a:clrTo>
            </a:clrChange>
          </a:blip>
          <a:stretch>
            <a:fillRect/>
          </a:stretch>
        </p:blipFill>
        <p:spPr>
          <a:xfrm>
            <a:off x="3231171" y="3490146"/>
            <a:ext cx="213360" cy="402336"/>
          </a:xfrm>
          <a:prstGeom prst="rect">
            <a:avLst/>
          </a:prstGeom>
        </p:spPr>
      </p:pic>
      <p:cxnSp>
        <p:nvCxnSpPr>
          <p:cNvPr id="24" name="Straight Arrow Connector 23" descr=" "/>
          <p:cNvCxnSpPr/>
          <p:nvPr/>
        </p:nvCxnSpPr>
        <p:spPr>
          <a:xfrm rot="5400000" flipH="1" flipV="1">
            <a:off x="3609397" y="4506755"/>
            <a:ext cx="782953" cy="1588"/>
          </a:xfrm>
          <a:prstGeom prst="straightConnector1">
            <a:avLst/>
          </a:prstGeom>
          <a:ln>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1000"/>
                                        <p:tgtEl>
                                          <p:spTgt spid="19"/>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2000"/>
                            </p:stCondLst>
                            <p:childTnLst>
                              <p:par>
                                <p:cTn id="35" presetID="22" presetClass="entr" presetSubtype="4"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par>
                          <p:cTn id="51" fill="hold">
                            <p:stCondLst>
                              <p:cond delay="1000"/>
                            </p:stCondLst>
                            <p:childTnLst>
                              <p:par>
                                <p:cTn id="52" presetID="22" presetClass="entr" presetSubtype="4"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Negative Effects of Advertising</a:t>
            </a:r>
          </a:p>
        </p:txBody>
      </p:sp>
      <p:sp>
        <p:nvSpPr>
          <p:cNvPr id="30723" name="Content Placeholder 2"/>
          <p:cNvSpPr>
            <a:spLocks noGrp="1"/>
          </p:cNvSpPr>
          <p:nvPr>
            <p:ph idx="1"/>
          </p:nvPr>
        </p:nvSpPr>
        <p:spPr>
          <a:xfrm>
            <a:off x="457200" y="1712913"/>
            <a:ext cx="8229600" cy="4895850"/>
          </a:xfrm>
        </p:spPr>
        <p:txBody>
          <a:bodyPr/>
          <a:lstStyle/>
          <a:p>
            <a:pPr eaLnBrk="1" hangingPunct="1"/>
            <a:r>
              <a:rPr lang="en-US" sz="3200">
                <a:latin typeface="Helvetica Neue" pitchFamily="-103" charset="0"/>
                <a:ea typeface="MS PGothic" charset="0"/>
                <a:cs typeface="Arial" pitchFamily="-103" charset="0"/>
              </a:rPr>
              <a:t>Inspires brand loyalty</a:t>
            </a:r>
          </a:p>
          <a:p>
            <a:pPr lvl="1" eaLnBrk="1" hangingPunct="1"/>
            <a:r>
              <a:rPr lang="en-US" sz="2800">
                <a:latin typeface="Helvetica Neue" pitchFamily="-103" charset="0"/>
                <a:ea typeface="MS PGothic" charset="0"/>
                <a:cs typeface="Arial" pitchFamily="-103" charset="0"/>
              </a:rPr>
              <a:t>More inelastic demand, which raises prices to consumers</a:t>
            </a:r>
          </a:p>
          <a:p>
            <a:pPr lvl="1" eaLnBrk="1" hangingPunct="1"/>
            <a:r>
              <a:rPr lang="en-US" sz="2800">
                <a:latin typeface="Helvetica Neue" pitchFamily="-103" charset="0"/>
                <a:ea typeface="MS PGothic" charset="0"/>
                <a:cs typeface="Arial" pitchFamily="-103" charset="0"/>
              </a:rPr>
              <a:t>Want to buy some pearls?</a:t>
            </a:r>
          </a:p>
          <a:p>
            <a:pPr eaLnBrk="1" hangingPunct="1"/>
            <a:endParaRPr lang="en-US" sz="3200">
              <a:latin typeface="Helvetica Neue" pitchFamily="-103" charset="0"/>
              <a:ea typeface="MS PGothic" charset="0"/>
              <a:cs typeface="Arial" pitchFamily="-103" charset="0"/>
            </a:endParaRPr>
          </a:p>
          <a:p>
            <a:pPr eaLnBrk="1" hangingPunct="1"/>
            <a:endParaRPr lang="en-US" sz="2800">
              <a:latin typeface="Helvetica Neue" pitchFamily="-103" charset="0"/>
              <a:ea typeface="MS PGothic" charset="0"/>
              <a:cs typeface="Arial" pitchFamily="-103" charset="0"/>
            </a:endParaRPr>
          </a:p>
        </p:txBody>
      </p:sp>
      <p:sp>
        <p:nvSpPr>
          <p:cNvPr id="4" name="TextBox 3"/>
          <p:cNvSpPr txBox="1">
            <a:spLocks noChangeArrowheads="1"/>
          </p:cNvSpPr>
          <p:nvPr/>
        </p:nvSpPr>
        <p:spPr bwMode="auto">
          <a:xfrm>
            <a:off x="2510115" y="3682702"/>
            <a:ext cx="699230" cy="461665"/>
          </a:xfrm>
          <a:prstGeom prst="rect">
            <a:avLst/>
          </a:prstGeom>
          <a:noFill/>
          <a:ln w="9525">
            <a:noFill/>
            <a:miter lim="800000"/>
            <a:headEnd/>
            <a:tailEnd/>
          </a:ln>
        </p:spPr>
        <p:txBody>
          <a:bodyPr wrap="none">
            <a:prstTxWarp prst="textNoShape">
              <a:avLst/>
            </a:prstTxWarp>
            <a:spAutoFit/>
          </a:bodyPr>
          <a:lstStyle/>
          <a:p>
            <a:pPr eaLnBrk="1" hangingPunct="1"/>
            <a:r>
              <a:rPr lang="en-US" sz="2400" b="1" dirty="0">
                <a:solidFill>
                  <a:srgbClr val="1392C8"/>
                </a:solidFill>
                <a:latin typeface="Arial" charset="0"/>
                <a:ea typeface="Arial" charset="0"/>
                <a:cs typeface="Arial" charset="0"/>
              </a:rPr>
              <a:t>$43</a:t>
            </a:r>
          </a:p>
        </p:txBody>
      </p:sp>
      <p:sp>
        <p:nvSpPr>
          <p:cNvPr id="8" name="TextBox 7"/>
          <p:cNvSpPr txBox="1">
            <a:spLocks noChangeArrowheads="1"/>
          </p:cNvSpPr>
          <p:nvPr/>
        </p:nvSpPr>
        <p:spPr bwMode="auto">
          <a:xfrm>
            <a:off x="5982978" y="3682702"/>
            <a:ext cx="906462" cy="461963"/>
          </a:xfrm>
          <a:prstGeom prst="rect">
            <a:avLst/>
          </a:prstGeom>
          <a:noFill/>
          <a:ln w="9525">
            <a:noFill/>
            <a:miter lim="800000"/>
            <a:headEnd/>
            <a:tailEnd/>
          </a:ln>
        </p:spPr>
        <p:txBody>
          <a:bodyPr>
            <a:prstTxWarp prst="textNoShape">
              <a:avLst/>
            </a:prstTxWarp>
            <a:spAutoFit/>
          </a:bodyPr>
          <a:lstStyle/>
          <a:p>
            <a:pPr eaLnBrk="1" hangingPunct="1"/>
            <a:r>
              <a:rPr lang="en-US" sz="2400" b="1" dirty="0">
                <a:solidFill>
                  <a:srgbClr val="1392C8"/>
                </a:solidFill>
                <a:latin typeface="Arial" charset="0"/>
                <a:ea typeface="Arial" charset="0"/>
                <a:cs typeface="Arial" charset="0"/>
              </a:rPr>
              <a:t>$300</a:t>
            </a:r>
          </a:p>
        </p:txBody>
      </p:sp>
      <p:pic>
        <p:nvPicPr>
          <p:cNvPr id="9" name="Picture 8" descr="A pair of pearl ear studs."/>
          <p:cNvPicPr>
            <a:picLocks noChangeAspect="1"/>
          </p:cNvPicPr>
          <p:nvPr/>
        </p:nvPicPr>
        <p:blipFill>
          <a:blip r:embed="rId3"/>
          <a:srcRect l="674" t="1193" r="1267" b="4122"/>
          <a:stretch>
            <a:fillRect/>
          </a:stretch>
        </p:blipFill>
        <p:spPr>
          <a:xfrm>
            <a:off x="1318357" y="4248951"/>
            <a:ext cx="3082747" cy="2377440"/>
          </a:xfrm>
          <a:prstGeom prst="rect">
            <a:avLst/>
          </a:prstGeom>
        </p:spPr>
      </p:pic>
      <p:pic>
        <p:nvPicPr>
          <p:cNvPr id="10" name="Picture 9" descr="A Tiffany gift box with ribbon wrapped around it in a bow."/>
          <p:cNvPicPr>
            <a:picLocks noChangeAspect="1"/>
          </p:cNvPicPr>
          <p:nvPr/>
        </p:nvPicPr>
        <p:blipFill>
          <a:blip r:embed="rId4"/>
          <a:srcRect l="2788" t="2024" r="1986" b="4399"/>
          <a:stretch>
            <a:fillRect/>
          </a:stretch>
        </p:blipFill>
        <p:spPr>
          <a:xfrm>
            <a:off x="5165805" y="4248951"/>
            <a:ext cx="2540808" cy="23774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P spid="4"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0"/>
            <a:ext cx="8570913" cy="1527175"/>
          </a:xfrm>
        </p:spPr>
        <p:txBody>
          <a:bodyPr/>
          <a:lstStyle/>
          <a:p>
            <a:pPr algn="l"/>
            <a:r>
              <a:rPr lang="en-US" sz="4000"/>
              <a:t>Economics in </a:t>
            </a:r>
            <a:r>
              <a:rPr lang="en-US" sz="4000" i="1"/>
              <a:t>Mad Men</a:t>
            </a:r>
            <a:r>
              <a:rPr lang="en-US" sz="4000"/>
              <a:t>, “Smoke Gets in Your Eyes”</a:t>
            </a:r>
          </a:p>
        </p:txBody>
      </p:sp>
      <p:sp>
        <p:nvSpPr>
          <p:cNvPr id="96258" name="Content Placeholder 2"/>
          <p:cNvSpPr>
            <a:spLocks noGrp="1"/>
          </p:cNvSpPr>
          <p:nvPr>
            <p:ph idx="1"/>
          </p:nvPr>
        </p:nvSpPr>
        <p:spPr>
          <a:xfrm>
            <a:off x="457200" y="1712913"/>
            <a:ext cx="8229600" cy="1379537"/>
          </a:xfrm>
        </p:spPr>
        <p:txBody>
          <a:bodyPr/>
          <a:lstStyle/>
          <a:p>
            <a:r>
              <a:rPr lang="en-US"/>
              <a:t>“</a:t>
            </a:r>
            <a:r>
              <a:rPr lang="en-US" sz="3200"/>
              <a:t>Everybody else’s tobacco is poisonous. Lucky Strike’s is toasted.”</a:t>
            </a:r>
          </a:p>
        </p:txBody>
      </p:sp>
      <p:pic>
        <p:nvPicPr>
          <p:cNvPr id="96259" name="Picture 4" descr="Tip #431: Product Differentiation in Mad Men, “Smoke Gets in Your Eyes”">
            <a:hlinkClick r:id="rId3"/>
          </p:cNvPr>
          <p:cNvPicPr>
            <a:picLocks noChangeAspect="1"/>
          </p:cNvPicPr>
          <p:nvPr/>
        </p:nvPicPr>
        <p:blipFill>
          <a:blip r:embed="rId4"/>
          <a:srcRect l="20306" t="18303" r="22078" b="25455"/>
          <a:stretch>
            <a:fillRect/>
          </a:stretch>
        </p:blipFill>
        <p:spPr bwMode="auto">
          <a:xfrm>
            <a:off x="3797300" y="3278188"/>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Negative Effects: Truth in Advertising</a:t>
            </a:r>
          </a:p>
        </p:txBody>
      </p:sp>
      <p:sp>
        <p:nvSpPr>
          <p:cNvPr id="31747" name="Content Placeholder 2"/>
          <p:cNvSpPr>
            <a:spLocks noGrp="1"/>
          </p:cNvSpPr>
          <p:nvPr>
            <p:ph idx="1"/>
          </p:nvPr>
        </p:nvSpPr>
        <p:spPr>
          <a:xfrm>
            <a:off x="152400" y="1712913"/>
            <a:ext cx="8686800" cy="4895850"/>
          </a:xfrm>
        </p:spPr>
        <p:txBody>
          <a:bodyPr/>
          <a:lstStyle/>
          <a:p>
            <a:pPr eaLnBrk="1" hangingPunct="1"/>
            <a:r>
              <a:rPr lang="en-US" sz="3200">
                <a:latin typeface="Arial" pitchFamily="-103" charset="0"/>
                <a:ea typeface="MS PGothic" charset="0"/>
                <a:cs typeface="Arial" pitchFamily="-103" charset="0"/>
              </a:rPr>
              <a:t>Advertising: Persuasive or informative?</a:t>
            </a:r>
          </a:p>
          <a:p>
            <a:pPr lvl="1" eaLnBrk="1" hangingPunct="1"/>
            <a:r>
              <a:rPr lang="en-US" sz="2800">
                <a:latin typeface="Arial" pitchFamily="-103" charset="0"/>
                <a:ea typeface="MS PGothic" charset="0"/>
                <a:cs typeface="Arial" pitchFamily="-103" charset="0"/>
              </a:rPr>
              <a:t>Both, but advertising can be manipulative.</a:t>
            </a:r>
          </a:p>
          <a:p>
            <a:pPr lvl="1" eaLnBrk="1" hangingPunct="1"/>
            <a:r>
              <a:rPr lang="en-US" sz="2800">
                <a:latin typeface="Arial" pitchFamily="-103" charset="0"/>
                <a:ea typeface="MS PGothic" charset="0"/>
                <a:cs typeface="Arial" pitchFamily="-103" charset="0"/>
              </a:rPr>
              <a:t>Firms may have an incentive to “lie.”</a:t>
            </a:r>
          </a:p>
          <a:p>
            <a:pPr eaLnBrk="1" hangingPunct="1"/>
            <a:endParaRPr lang="en-US" sz="2400">
              <a:latin typeface="Arial" pitchFamily="-103" charset="0"/>
              <a:ea typeface="MS PGothic" charset="0"/>
              <a:cs typeface="Arial" pitchFamily="-103" charset="0"/>
            </a:endParaRPr>
          </a:p>
          <a:p>
            <a:pPr eaLnBrk="1" hangingPunct="1"/>
            <a:r>
              <a:rPr lang="en-US" sz="3200">
                <a:latin typeface="Arial" pitchFamily="-103" charset="0"/>
                <a:ea typeface="MS PGothic" charset="0"/>
                <a:cs typeface="Arial" pitchFamily="-103" charset="0"/>
              </a:rPr>
              <a:t>FTC regulates advertising</a:t>
            </a:r>
          </a:p>
          <a:p>
            <a:pPr lvl="1" eaLnBrk="1" hangingPunct="1"/>
            <a:r>
              <a:rPr lang="en-US" sz="2800">
                <a:latin typeface="Arial" pitchFamily="-103" charset="0"/>
                <a:ea typeface="MS PGothic" charset="0"/>
                <a:cs typeface="Arial" pitchFamily="-103" charset="0"/>
              </a:rPr>
              <a:t>Enforces truth-in-advertising laws</a:t>
            </a:r>
          </a:p>
          <a:p>
            <a:pPr lvl="1" eaLnBrk="1" hangingPunct="1"/>
            <a:r>
              <a:rPr lang="en-US" sz="2800">
                <a:latin typeface="Arial" pitchFamily="-103" charset="0"/>
                <a:ea typeface="MS PGothic" charset="0"/>
                <a:cs typeface="Arial" pitchFamily="-103" charset="0"/>
              </a:rPr>
              <a:t>Food, drugs, supplements, alcohol, and tobacco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Conclusion</a:t>
            </a:r>
          </a:p>
        </p:txBody>
      </p:sp>
      <p:sp>
        <p:nvSpPr>
          <p:cNvPr id="48131" name="Content Placeholder 2"/>
          <p:cNvSpPr>
            <a:spLocks noGrp="1"/>
          </p:cNvSpPr>
          <p:nvPr>
            <p:ph idx="1"/>
          </p:nvPr>
        </p:nvSpPr>
        <p:spPr>
          <a:xfrm>
            <a:off x="457200" y="1712913"/>
            <a:ext cx="8229600" cy="4895850"/>
          </a:xfrm>
        </p:spPr>
        <p:txBody>
          <a:bodyPr/>
          <a:lstStyle/>
          <a:p>
            <a:pPr eaLnBrk="1" hangingPunct="1"/>
            <a:r>
              <a:rPr lang="en-US" sz="3200">
                <a:latin typeface="Helvetica Neue" pitchFamily="-103" charset="0"/>
                <a:ea typeface="MS PGothic" charset="0"/>
                <a:cs typeface="Arial" pitchFamily="-103" charset="0"/>
              </a:rPr>
              <a:t>Monopolistic competition</a:t>
            </a:r>
          </a:p>
          <a:p>
            <a:pPr lvl="1" eaLnBrk="1" hangingPunct="1"/>
            <a:r>
              <a:rPr lang="en-US" sz="2800">
                <a:latin typeface="Helvetica Neue" pitchFamily="-103" charset="0"/>
                <a:ea typeface="MS PGothic" charset="0"/>
                <a:cs typeface="Arial" pitchFamily="-103" charset="0"/>
              </a:rPr>
              <a:t>Exists when many competing firms produce differentiated products</a:t>
            </a:r>
          </a:p>
          <a:p>
            <a:pPr lvl="1" eaLnBrk="1" hangingPunct="1"/>
            <a:r>
              <a:rPr lang="en-US" sz="2800">
                <a:latin typeface="Helvetica Neue" pitchFamily="-103" charset="0"/>
                <a:ea typeface="MS PGothic" charset="0"/>
                <a:cs typeface="Arial" pitchFamily="-103" charset="0"/>
              </a:rPr>
              <a:t>Has features of both perfect competition and monopoly</a:t>
            </a:r>
          </a:p>
          <a:p>
            <a:pPr lvl="1" eaLnBrk="1" hangingPunct="1"/>
            <a:r>
              <a:rPr lang="en-US" sz="2800">
                <a:latin typeface="Helvetica Neue" pitchFamily="-103" charset="0"/>
                <a:ea typeface="MS PGothic" charset="0"/>
                <a:cs typeface="Arial" pitchFamily="-103" charset="0"/>
              </a:rPr>
              <a:t>Is closer to perfect competition than monopoly in terms of prices, output, and efficiency</a:t>
            </a:r>
          </a:p>
          <a:p>
            <a:pPr lvl="1" eaLnBrk="1" hangingPunct="1"/>
            <a:r>
              <a:rPr lang="en-US" sz="2800">
                <a:latin typeface="Helvetica Neue" pitchFamily="-103" charset="0"/>
                <a:ea typeface="MS PGothic" charset="0"/>
                <a:cs typeface="Arial" pitchFamily="-103" charset="0"/>
              </a:rPr>
              <a:t>Is prevalent throughout our economy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a:xfrm>
            <a:off x="457200" y="0"/>
            <a:ext cx="8229600" cy="1527175"/>
          </a:xfrm>
        </p:spPr>
        <p:txBody>
          <a:bodyPr/>
          <a:lstStyle/>
          <a:p>
            <a:pPr algn="l" eaLnBrk="1" hangingPunct="1"/>
            <a:r>
              <a:rPr lang="en-US">
                <a:latin typeface="Helvetica Neue" pitchFamily="-103" charset="0"/>
              </a:rPr>
              <a:t>Practice What You Know</a:t>
            </a:r>
            <a:r>
              <a:rPr lang="en-US"/>
              <a:t>—</a:t>
            </a:r>
            <a:r>
              <a:rPr lang="en-US">
                <a:latin typeface="Helvetica Neue" pitchFamily="-103" charset="0"/>
              </a:rPr>
              <a:t>3 </a:t>
            </a:r>
          </a:p>
        </p:txBody>
      </p:sp>
      <p:sp>
        <p:nvSpPr>
          <p:cNvPr id="18434" name="Content Placeholder 2"/>
          <p:cNvSpPr>
            <a:spLocks noGrp="1"/>
          </p:cNvSpPr>
          <p:nvPr>
            <p:ph idx="4294967295"/>
          </p:nvPr>
        </p:nvSpPr>
        <p:spPr>
          <a:xfrm>
            <a:off x="273050" y="1712913"/>
            <a:ext cx="8696325" cy="4895850"/>
          </a:xfrm>
        </p:spPr>
        <p:txBody>
          <a:bodyPr/>
          <a:lstStyle/>
          <a:p>
            <a:pPr eaLnBrk="1" hangingPunct="1"/>
            <a:r>
              <a:rPr lang="en-US" dirty="0">
                <a:latin typeface="Helvetica Neue" pitchFamily="-103" charset="0"/>
              </a:rPr>
              <a:t>Which of the following is true about monopolistic competition?</a:t>
            </a:r>
          </a:p>
          <a:p>
            <a:pPr marL="971550" lvl="1" indent="-514350" eaLnBrk="1" hangingPunct="1">
              <a:buFont typeface="Calibri" pitchFamily="-103" charset="0"/>
              <a:buAutoNum type="alphaUcPeriod"/>
            </a:pPr>
            <a:r>
              <a:rPr lang="en-US" dirty="0">
                <a:latin typeface="Helvetica Neue" pitchFamily="-103" charset="0"/>
              </a:rPr>
              <a:t>It results in higher prices than monopoly.</a:t>
            </a:r>
          </a:p>
          <a:p>
            <a:pPr marL="971550" lvl="1" indent="-514350" eaLnBrk="1" hangingPunct="1">
              <a:buFont typeface="Calibri" pitchFamily="-103" charset="0"/>
              <a:buAutoNum type="alphaUcPeriod"/>
            </a:pPr>
            <a:r>
              <a:rPr lang="en-US" dirty="0">
                <a:latin typeface="Helvetica Neue" pitchFamily="-103" charset="0"/>
              </a:rPr>
              <a:t>It results in higher prices than perfect competition.</a:t>
            </a:r>
          </a:p>
          <a:p>
            <a:pPr marL="971550" lvl="1" indent="-514350" eaLnBrk="1" hangingPunct="1">
              <a:buFont typeface="Calibri" pitchFamily="-103" charset="0"/>
              <a:buAutoNum type="alphaUcPeriod"/>
            </a:pPr>
            <a:r>
              <a:rPr lang="en-US" dirty="0">
                <a:latin typeface="Helvetica Neue" pitchFamily="-103" charset="0"/>
              </a:rPr>
              <a:t>It results in lower quantity than monopoly.</a:t>
            </a:r>
          </a:p>
          <a:p>
            <a:pPr marL="971550" lvl="1" indent="-514350" eaLnBrk="1" hangingPunct="1">
              <a:buFont typeface="Calibri" pitchFamily="-103" charset="0"/>
              <a:buAutoNum type="alphaUcPeriod"/>
            </a:pPr>
            <a:r>
              <a:rPr lang="en-US" dirty="0">
                <a:latin typeface="Helvetica Neue" pitchFamily="-103" charset="0"/>
              </a:rPr>
              <a:t>It is more economically efficient than perfect competition.</a:t>
            </a:r>
          </a:p>
        </p:txBody>
      </p:sp>
      <p:sp>
        <p:nvSpPr>
          <p:cNvPr id="4" name="Rectangle 3" descr="Correct answer: B, It results in higher prices than perfect competition."/>
          <p:cNvSpPr>
            <a:spLocks noChangeArrowheads="1"/>
          </p:cNvSpPr>
          <p:nvPr/>
        </p:nvSpPr>
        <p:spPr bwMode="auto">
          <a:xfrm>
            <a:off x="698500" y="3494088"/>
            <a:ext cx="7569200" cy="1090612"/>
          </a:xfrm>
          <a:prstGeom prst="rect">
            <a:avLst/>
          </a:prstGeom>
          <a:solidFill>
            <a:srgbClr val="669900">
              <a:alpha val="0"/>
            </a:srgbClr>
          </a:solidFill>
          <a:ln w="38100">
            <a:solidFill>
              <a:srgbClr val="669900"/>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solidFill>
                <a:srgbClr val="FFFFFF"/>
              </a:solidFill>
              <a:latin typeface="Arial" pitchFamily="-103" charset="0"/>
              <a:cs typeface="Arial" pitchFamily="-103"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Big Questions</a:t>
            </a:r>
          </a:p>
        </p:txBody>
      </p:sp>
      <p:sp>
        <p:nvSpPr>
          <p:cNvPr id="7171" name="Content Placeholder 2"/>
          <p:cNvSpPr>
            <a:spLocks noGrp="1"/>
          </p:cNvSpPr>
          <p:nvPr>
            <p:ph idx="1"/>
          </p:nvPr>
        </p:nvSpPr>
        <p:spPr>
          <a:xfrm>
            <a:off x="457200" y="1712913"/>
            <a:ext cx="8229600" cy="4895850"/>
          </a:xfrm>
        </p:spPr>
        <p:txBody>
          <a:bodyPr/>
          <a:lstStyle/>
          <a:p>
            <a:pPr marL="514350" indent="-514350">
              <a:buFont typeface="Calibri" pitchFamily="-103" charset="0"/>
              <a:buAutoNum type="arabicPeriod"/>
            </a:pPr>
            <a:r>
              <a:rPr lang="en-US" sz="3200" dirty="0">
                <a:latin typeface="Arial" pitchFamily="-103" charset="0"/>
                <a:ea typeface="MS PGothic" charset="0"/>
                <a:cs typeface="Arial" pitchFamily="-103" charset="0"/>
              </a:rPr>
              <a:t>What is monopolistic competition?</a:t>
            </a:r>
          </a:p>
          <a:p>
            <a:pPr marL="514350" indent="-514350">
              <a:buFont typeface="Calibri" pitchFamily="-103" charset="0"/>
              <a:buAutoNum type="arabicPeriod"/>
            </a:pPr>
            <a:endParaRPr lang="en-US" sz="3200" dirty="0">
              <a:latin typeface="Arial" pitchFamily="-103" charset="0"/>
              <a:ea typeface="MS PGothic" charset="0"/>
              <a:cs typeface="Arial" pitchFamily="-103" charset="0"/>
            </a:endParaRPr>
          </a:p>
          <a:p>
            <a:pPr marL="514350" indent="-514350">
              <a:buFont typeface="Calibri" pitchFamily="-103" charset="0"/>
              <a:buAutoNum type="arabicPeriod"/>
            </a:pPr>
            <a:r>
              <a:rPr lang="en-US" sz="3200" dirty="0">
                <a:latin typeface="Arial" pitchFamily="-103" charset="0"/>
                <a:ea typeface="MS PGothic" charset="0"/>
                <a:cs typeface="Arial" pitchFamily="-103" charset="0"/>
              </a:rPr>
              <a:t>What are the differences among monopolistic competition, competitive markets, and monopoly?</a:t>
            </a:r>
          </a:p>
          <a:p>
            <a:pPr marL="514350" indent="-514350">
              <a:buFont typeface="Calibri" pitchFamily="-103" charset="0"/>
              <a:buAutoNum type="arabicPeriod"/>
            </a:pPr>
            <a:endParaRPr lang="en-US" sz="3200" dirty="0">
              <a:latin typeface="Arial" pitchFamily="-103" charset="0"/>
              <a:ea typeface="MS PGothic" charset="0"/>
              <a:cs typeface="Arial" pitchFamily="-103" charset="0"/>
            </a:endParaRPr>
          </a:p>
          <a:p>
            <a:pPr marL="514350" indent="-514350">
              <a:buFont typeface="Calibri" pitchFamily="-103" charset="0"/>
              <a:buAutoNum type="arabicPeriod"/>
            </a:pPr>
            <a:r>
              <a:rPr lang="en-US" sz="3200" dirty="0">
                <a:latin typeface="Arial" pitchFamily="-103" charset="0"/>
                <a:ea typeface="MS PGothic" charset="0"/>
                <a:cs typeface="Arial" pitchFamily="-103" charset="0"/>
              </a:rPr>
              <a:t>Why is advertising prevalent in monopolistic competition?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What Is Monopolistic Competition?</a:t>
            </a:r>
          </a:p>
        </p:txBody>
      </p:sp>
      <p:sp>
        <p:nvSpPr>
          <p:cNvPr id="8195" name="Content Placeholder 2"/>
          <p:cNvSpPr>
            <a:spLocks noGrp="1"/>
          </p:cNvSpPr>
          <p:nvPr>
            <p:ph idx="1"/>
          </p:nvPr>
        </p:nvSpPr>
        <p:spPr>
          <a:xfrm>
            <a:off x="457200" y="1712913"/>
            <a:ext cx="8229600" cy="4895850"/>
          </a:xfrm>
        </p:spPr>
        <p:txBody>
          <a:bodyPr/>
          <a:lstStyle/>
          <a:p>
            <a:pPr eaLnBrk="1" hangingPunct="1"/>
            <a:r>
              <a:rPr lang="en-US" sz="3200" dirty="0">
                <a:latin typeface="Helvetica Neue" pitchFamily="-103" charset="0"/>
                <a:ea typeface="MS PGothic" charset="0"/>
                <a:cs typeface="Arial" pitchFamily="-103" charset="0"/>
              </a:rPr>
              <a:t>Market structure:</a:t>
            </a:r>
          </a:p>
          <a:p>
            <a:pPr lvl="1" eaLnBrk="1" hangingPunct="1"/>
            <a:r>
              <a:rPr lang="en-US" dirty="0">
                <a:latin typeface="Helvetica Neue" pitchFamily="-103" charset="0"/>
                <a:ea typeface="MS PGothic" charset="0"/>
                <a:cs typeface="Arial" pitchFamily="-103" charset="0"/>
              </a:rPr>
              <a:t> </a:t>
            </a:r>
            <a:r>
              <a:rPr lang="en-US" sz="2800" dirty="0">
                <a:latin typeface="Helvetica Neue" pitchFamily="-103" charset="0"/>
                <a:ea typeface="MS PGothic" charset="0"/>
                <a:cs typeface="Arial" pitchFamily="-103" charset="0"/>
              </a:rPr>
              <a:t>Many different firms</a:t>
            </a:r>
          </a:p>
          <a:p>
            <a:pPr lvl="1" eaLnBrk="1" hangingPunct="1"/>
            <a:r>
              <a:rPr lang="en-US" sz="2800" dirty="0">
                <a:latin typeface="Helvetica Neue" pitchFamily="-103" charset="0"/>
                <a:ea typeface="MS PGothic" charset="0"/>
                <a:cs typeface="Arial" pitchFamily="-103" charset="0"/>
              </a:rPr>
              <a:t> Products are differentiated</a:t>
            </a:r>
          </a:p>
          <a:p>
            <a:pPr lvl="1" eaLnBrk="1" hangingPunct="1"/>
            <a:r>
              <a:rPr lang="en-US" sz="2800" dirty="0">
                <a:latin typeface="Helvetica Neue" pitchFamily="-103" charset="0"/>
                <a:ea typeface="MS PGothic" charset="0"/>
                <a:cs typeface="Arial" pitchFamily="-103" charset="0"/>
              </a:rPr>
              <a:t> </a:t>
            </a:r>
            <a:r>
              <a:rPr lang="en-US" sz="2800" smtClean="0">
                <a:latin typeface="Helvetica Neue" pitchFamily="-103" charset="0"/>
                <a:ea typeface="MS PGothic" charset="0"/>
                <a:cs typeface="Arial" pitchFamily="-103" charset="0"/>
              </a:rPr>
              <a:t>Free entry </a:t>
            </a:r>
            <a:r>
              <a:rPr lang="en-US" sz="2800" dirty="0">
                <a:latin typeface="Helvetica Neue" pitchFamily="-103" charset="0"/>
                <a:ea typeface="MS PGothic" charset="0"/>
                <a:cs typeface="Arial" pitchFamily="-103" charset="0"/>
              </a:rPr>
              <a:t>and exit</a:t>
            </a:r>
          </a:p>
          <a:p>
            <a:pPr eaLnBrk="1" hangingPunct="1"/>
            <a:r>
              <a:rPr lang="en-US" sz="3200" dirty="0">
                <a:latin typeface="Helvetica Neue" pitchFamily="-103" charset="0"/>
                <a:ea typeface="MS PGothic" charset="0"/>
                <a:cs typeface="Arial" pitchFamily="-103" charset="0"/>
              </a:rPr>
              <a:t>Product differentiation</a:t>
            </a:r>
          </a:p>
          <a:p>
            <a:pPr lvl="1" eaLnBrk="1" hangingPunct="1"/>
            <a:r>
              <a:rPr lang="en-US" sz="2800" dirty="0">
                <a:latin typeface="Helvetica Neue" pitchFamily="-103" charset="0"/>
                <a:ea typeface="MS PGothic" charset="0"/>
                <a:cs typeface="Arial" pitchFamily="-103" charset="0"/>
              </a:rPr>
              <a:t>Process that firms use to make a product more attractive by contrasting its unique qualities with competing products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Comparing Market Structures</a:t>
            </a:r>
          </a:p>
        </p:txBody>
      </p:sp>
      <p:graphicFrame>
        <p:nvGraphicFramePr>
          <p:cNvPr id="5" name="Table 4"/>
          <p:cNvGraphicFramePr>
            <a:graphicFrameLocks noGrp="1"/>
          </p:cNvGraphicFramePr>
          <p:nvPr>
            <p:extLst>
              <p:ext uri="{D42A27DB-BD31-4B8C-83A1-F6EECF244321}">
                <p14:modId xmlns:p14="http://schemas.microsoft.com/office/powerpoint/2010/main" val="173594008"/>
              </p:ext>
            </p:extLst>
          </p:nvPr>
        </p:nvGraphicFramePr>
        <p:xfrm>
          <a:off x="293688" y="1828800"/>
          <a:ext cx="8653462" cy="4524376"/>
        </p:xfrm>
        <a:graphic>
          <a:graphicData uri="http://schemas.openxmlformats.org/drawingml/2006/table">
            <a:tbl>
              <a:tblPr/>
              <a:tblGrid>
                <a:gridCol w="2817812"/>
                <a:gridCol w="3008313"/>
                <a:gridCol w="2827337"/>
              </a:tblGrid>
              <a:tr h="13795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Helvetica Neue" pitchFamily="-103" charset="0"/>
                          <a:ea typeface="Arial" pitchFamily="-103" charset="0"/>
                          <a:cs typeface="Arial" pitchFamily="-103" charset="0"/>
                        </a:rPr>
                        <a:t>Perfectly Competitive Markets</a:t>
                      </a:r>
                      <a:endParaRPr kumimoji="0" lang="en-US" sz="2000" b="0" i="0" u="none" strike="noStrike" cap="none" normalizeH="0" baseline="0">
                        <a:ln>
                          <a:noFill/>
                        </a:ln>
                        <a:solidFill>
                          <a:schemeClr val="tx1"/>
                        </a:solidFill>
                        <a:effectLst/>
                        <a:latin typeface="Helvetica Neue" pitchFamily="-103" charset="0"/>
                        <a:ea typeface="Arial" pitchFamily="-103" charset="0"/>
                        <a:cs typeface="Arial" pitchFamily="-103" charset="0"/>
                      </a:endParaRPr>
                    </a:p>
                  </a:txBody>
                  <a:tcPr marL="68575" marR="68575"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Helvetica Neue" pitchFamily="-103" charset="0"/>
                          <a:ea typeface="Arial" pitchFamily="-103" charset="0"/>
                          <a:cs typeface="Arial" pitchFamily="-103" charset="0"/>
                        </a:rPr>
                        <a:t>Monopolistic Competition</a:t>
                      </a:r>
                      <a:endParaRPr kumimoji="0" lang="en-US" sz="2000" b="0" i="0" u="none" strike="noStrike" cap="none" normalizeH="0" baseline="0">
                        <a:ln>
                          <a:noFill/>
                        </a:ln>
                        <a:solidFill>
                          <a:schemeClr val="tx1"/>
                        </a:solidFill>
                        <a:effectLst/>
                        <a:latin typeface="Helvetica Neue" pitchFamily="-103" charset="0"/>
                        <a:ea typeface="Arial" pitchFamily="-103" charset="0"/>
                        <a:cs typeface="Arial" pitchFamily="-103" charset="0"/>
                      </a:endParaRPr>
                    </a:p>
                  </a:txBody>
                  <a:tcPr marL="68575" marR="68575"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Helvetica Neue" pitchFamily="-103" charset="0"/>
                          <a:ea typeface="Arial" pitchFamily="-103" charset="0"/>
                          <a:cs typeface="Arial" pitchFamily="-103" charset="0"/>
                        </a:rPr>
                        <a:t>Monopoly</a:t>
                      </a:r>
                      <a:endParaRPr kumimoji="0" lang="en-US" sz="2000" b="0" i="0" u="none" strike="noStrike" cap="none" normalizeH="0" baseline="0">
                        <a:ln>
                          <a:noFill/>
                        </a:ln>
                        <a:solidFill>
                          <a:schemeClr val="tx1"/>
                        </a:solidFill>
                        <a:effectLst/>
                        <a:latin typeface="Helvetica Neue" pitchFamily="-103" charset="0"/>
                        <a:ea typeface="Arial" pitchFamily="-103" charset="0"/>
                        <a:cs typeface="Arial" pitchFamily="-103" charset="0"/>
                      </a:endParaRPr>
                    </a:p>
                  </a:txBody>
                  <a:tcPr marL="68575" marR="68575"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BE5F1"/>
                    </a:solidFill>
                  </a:tcPr>
                </a:tc>
              </a:tr>
              <a:tr h="8985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Helvetica Neue" pitchFamily="-103" charset="0"/>
                          <a:ea typeface="Arial" pitchFamily="-103" charset="0"/>
                          <a:cs typeface="Arial" pitchFamily="-103" charset="0"/>
                        </a:rPr>
                        <a:t>Many sellers</a:t>
                      </a:r>
                    </a:p>
                  </a:txBody>
                  <a:tcPr marL="68575" marR="68575"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Helvetica Neue" pitchFamily="-103" charset="0"/>
                          <a:ea typeface="Arial" pitchFamily="-103" charset="0"/>
                          <a:cs typeface="Arial" pitchFamily="-103" charset="0"/>
                        </a:rPr>
                        <a:t>Many sellers</a:t>
                      </a: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Helvetica Neue" pitchFamily="-103" charset="0"/>
                          <a:ea typeface="Arial" pitchFamily="-103" charset="0"/>
                          <a:cs typeface="Arial" pitchFamily="-103" charset="0"/>
                        </a:rPr>
                        <a:t>One seller</a:t>
                      </a:r>
                    </a:p>
                  </a:txBody>
                  <a:tcPr marL="68575" marR="68575"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noFill/>
                  </a:tcPr>
                </a:tc>
              </a:tr>
              <a:tr h="13477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Helvetica Neue" pitchFamily="-103" charset="0"/>
                          <a:ea typeface="Arial" pitchFamily="-103" charset="0"/>
                          <a:cs typeface="Arial" pitchFamily="-103" charset="0"/>
                        </a:rPr>
                        <a:t>Similar products</a:t>
                      </a:r>
                    </a:p>
                  </a:txBody>
                  <a:tcPr marL="68575" marR="68575"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Helvetica Neue" pitchFamily="-103" charset="0"/>
                          <a:ea typeface="Arial" pitchFamily="-103" charset="0"/>
                          <a:cs typeface="Arial" pitchFamily="-103" charset="0"/>
                        </a:rPr>
                        <a:t>Differentiated products</a:t>
                      </a: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Helvetica Neue" pitchFamily="-103" charset="0"/>
                          <a:ea typeface="Arial" pitchFamily="-103" charset="0"/>
                          <a:cs typeface="Arial" pitchFamily="-103" charset="0"/>
                        </a:rPr>
                        <a:t>A unique product without close substitutes</a:t>
                      </a:r>
                    </a:p>
                  </a:txBody>
                  <a:tcPr marL="68575" marR="68575"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8985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Helvetica Neue" pitchFamily="-103" charset="0"/>
                          <a:ea typeface="Arial" pitchFamily="-103" charset="0"/>
                          <a:cs typeface="Arial" pitchFamily="-103" charset="0"/>
                        </a:rPr>
                        <a:t>Free entry and exit</a:t>
                      </a:r>
                    </a:p>
                  </a:txBody>
                  <a:tcPr marL="68575" marR="68575"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Neue" pitchFamily="-103" charset="0"/>
                          <a:ea typeface="Arial" pitchFamily="-103" charset="0"/>
                          <a:cs typeface="Arial" pitchFamily="-103" charset="0"/>
                        </a:rPr>
                        <a:t>Low barriers to entry </a:t>
                      </a:r>
                      <a:r>
                        <a:rPr kumimoji="0" lang="en-US" sz="2000" b="0" i="0" u="none" strike="noStrike" cap="none" normalizeH="0" baseline="0" dirty="0">
                          <a:ln>
                            <a:noFill/>
                          </a:ln>
                          <a:solidFill>
                            <a:schemeClr val="tx1"/>
                          </a:solidFill>
                          <a:effectLst/>
                          <a:latin typeface="Helvetica Neue" pitchFamily="-103" charset="0"/>
                          <a:ea typeface="Arial" pitchFamily="-103" charset="0"/>
                          <a:cs typeface="Arial" pitchFamily="-103" charset="0"/>
                        </a:rPr>
                        <a:t>and exit</a:t>
                      </a:r>
                    </a:p>
                  </a:txBody>
                  <a:tcPr marL="68575" marR="685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Helvetica Neue" pitchFamily="-103" charset="0"/>
                          <a:ea typeface="Arial" pitchFamily="-103" charset="0"/>
                          <a:cs typeface="Arial" pitchFamily="-103" charset="0"/>
                        </a:rPr>
                        <a:t>Barriers to entry and exit</a:t>
                      </a:r>
                    </a:p>
                  </a:txBody>
                  <a:tcPr marL="68575" marR="68575"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527175"/>
          </a:xfrm>
        </p:spPr>
        <p:txBody>
          <a:bodyPr/>
          <a:lstStyle/>
          <a:p>
            <a:r>
              <a:rPr lang="en-US">
                <a:latin typeface="Helvetica Neue" pitchFamily="-103" charset="0"/>
                <a:ea typeface="MS PGothic" charset="0"/>
                <a:cs typeface="Arial" pitchFamily="-103" charset="0"/>
              </a:rPr>
              <a:t>Product Differentiation</a:t>
            </a:r>
            <a:r>
              <a:rPr lang="en-US">
                <a:latin typeface="Arial" pitchFamily="-103" charset="0"/>
                <a:ea typeface="MS PGothic" charset="0"/>
                <a:cs typeface="Arial" pitchFamily="-103" charset="0"/>
              </a:rPr>
              <a:t>—</a:t>
            </a:r>
            <a:r>
              <a:rPr lang="en-US">
                <a:latin typeface="Helvetica Neue" pitchFamily="-103" charset="0"/>
                <a:ea typeface="MS PGothic" charset="0"/>
                <a:cs typeface="Arial" pitchFamily="-103" charset="0"/>
              </a:rPr>
              <a:t>1 </a:t>
            </a:r>
          </a:p>
        </p:txBody>
      </p:sp>
      <p:sp>
        <p:nvSpPr>
          <p:cNvPr id="10243" name="Content Placeholder 2"/>
          <p:cNvSpPr>
            <a:spLocks noGrp="1"/>
          </p:cNvSpPr>
          <p:nvPr>
            <p:ph idx="1"/>
          </p:nvPr>
        </p:nvSpPr>
        <p:spPr>
          <a:xfrm>
            <a:off x="457200" y="1712913"/>
            <a:ext cx="8229600" cy="4895850"/>
          </a:xfrm>
        </p:spPr>
        <p:txBody>
          <a:bodyPr/>
          <a:lstStyle/>
          <a:p>
            <a:pPr eaLnBrk="1" hangingPunct="1"/>
            <a:r>
              <a:rPr lang="en-US" sz="3200" dirty="0">
                <a:latin typeface="Helvetica Neue" pitchFamily="-103" charset="0"/>
                <a:ea typeface="MS PGothic" charset="0"/>
                <a:cs typeface="Arial" pitchFamily="-103" charset="0"/>
              </a:rPr>
              <a:t>What are some ways firms differentiate their products?</a:t>
            </a:r>
          </a:p>
          <a:p>
            <a:pPr lvl="1" eaLnBrk="1" hangingPunct="1"/>
            <a:r>
              <a:rPr lang="en-US" dirty="0">
                <a:latin typeface="Helvetica Neue" pitchFamily="-103" charset="0"/>
                <a:ea typeface="MS PGothic" charset="0"/>
                <a:cs typeface="Arial" pitchFamily="-103" charset="0"/>
              </a:rPr>
              <a:t>Style or type</a:t>
            </a:r>
          </a:p>
          <a:p>
            <a:pPr lvl="1" eaLnBrk="1" hangingPunct="1"/>
            <a:endParaRPr lang="en-US" dirty="0">
              <a:latin typeface="Helvetica Neue" pitchFamily="-103" charset="0"/>
              <a:ea typeface="MS PGothic" charset="0"/>
              <a:cs typeface="Arial" pitchFamily="-103" charset="0"/>
            </a:endParaRPr>
          </a:p>
          <a:p>
            <a:pPr lvl="1" eaLnBrk="1" hangingPunct="1"/>
            <a:r>
              <a:rPr lang="en-US" dirty="0">
                <a:latin typeface="Helvetica Neue" pitchFamily="-103" charset="0"/>
                <a:ea typeface="MS PGothic" charset="0"/>
                <a:cs typeface="Arial" pitchFamily="-103" charset="0"/>
              </a:rPr>
              <a:t>Location</a:t>
            </a:r>
          </a:p>
          <a:p>
            <a:pPr lvl="1" eaLnBrk="1" hangingPunct="1"/>
            <a:endParaRPr lang="en-US" dirty="0">
              <a:latin typeface="Helvetica Neue" pitchFamily="-103" charset="0"/>
              <a:ea typeface="MS PGothic" charset="0"/>
              <a:cs typeface="Arial" pitchFamily="-103" charset="0"/>
            </a:endParaRPr>
          </a:p>
          <a:p>
            <a:pPr lvl="1" eaLnBrk="1" hangingPunct="1"/>
            <a:r>
              <a:rPr lang="en-US" dirty="0">
                <a:latin typeface="Helvetica Neue" pitchFamily="-103" charset="0"/>
                <a:ea typeface="MS PGothic" charset="0"/>
                <a:cs typeface="Arial" pitchFamily="-103" charset="0"/>
              </a:rPr>
              <a:t>Quality</a:t>
            </a:r>
          </a:p>
        </p:txBody>
      </p:sp>
      <p:pic>
        <p:nvPicPr>
          <p:cNvPr id="10245" name="Picture 9" descr="Urban Outfitters storefront."/>
          <p:cNvPicPr>
            <a:picLocks noChangeAspect="1" noChangeArrowheads="1"/>
          </p:cNvPicPr>
          <p:nvPr/>
        </p:nvPicPr>
        <p:blipFill>
          <a:blip r:embed="rId3"/>
          <a:srcRect l="12214" t="8591" r="11791" b="9075"/>
          <a:stretch>
            <a:fillRect/>
          </a:stretch>
        </p:blipFill>
        <p:spPr bwMode="auto">
          <a:xfrm>
            <a:off x="7438377" y="2396600"/>
            <a:ext cx="1466454" cy="2215184"/>
          </a:xfrm>
          <a:prstGeom prst="rect">
            <a:avLst/>
          </a:prstGeom>
          <a:noFill/>
          <a:ln w="9525">
            <a:noFill/>
            <a:miter lim="800000"/>
            <a:headEnd/>
            <a:tailEnd/>
          </a:ln>
        </p:spPr>
      </p:pic>
      <p:pic>
        <p:nvPicPr>
          <p:cNvPr id="7" name="Picture 6" descr="A Taco Bell drive through window sign."/>
          <p:cNvPicPr>
            <a:picLocks noChangeAspect="1" noChangeArrowheads="1"/>
          </p:cNvPicPr>
          <p:nvPr/>
        </p:nvPicPr>
        <p:blipFill>
          <a:blip r:embed="rId4"/>
          <a:srcRect l="4686" t="6721" r="5236" b="8698"/>
          <a:stretch>
            <a:fillRect/>
          </a:stretch>
        </p:blipFill>
        <p:spPr bwMode="auto">
          <a:xfrm>
            <a:off x="6105066" y="4697715"/>
            <a:ext cx="2799765" cy="1828800"/>
          </a:xfrm>
          <a:prstGeom prst="rect">
            <a:avLst/>
          </a:prstGeom>
          <a:noFill/>
          <a:ln w="9525">
            <a:noFill/>
            <a:miter lim="800000"/>
            <a:headEnd/>
            <a:tailEnd/>
          </a:ln>
        </p:spPr>
      </p:pic>
      <p:pic>
        <p:nvPicPr>
          <p:cNvPr id="8" name="Picture 7" descr="People cross a busy intersection. There is a building in the background with a Hollister California mural."/>
          <p:cNvPicPr>
            <a:picLocks noChangeAspect="1"/>
          </p:cNvPicPr>
          <p:nvPr/>
        </p:nvPicPr>
        <p:blipFill>
          <a:blip r:embed="rId5"/>
          <a:srcRect l="1128" t="1393" r="1757" b="4728"/>
          <a:stretch>
            <a:fillRect/>
          </a:stretch>
        </p:blipFill>
        <p:spPr>
          <a:xfrm>
            <a:off x="3972225" y="2396600"/>
            <a:ext cx="3383812" cy="2221992"/>
          </a:xfrm>
          <a:prstGeom prst="rect">
            <a:avLst/>
          </a:prstGeom>
        </p:spPr>
      </p:pic>
      <p:pic>
        <p:nvPicPr>
          <p:cNvPr id="9" name="Picture 8" descr="A sign for Chipotle Mexican Grill."/>
          <p:cNvPicPr>
            <a:picLocks noChangeAspect="1"/>
          </p:cNvPicPr>
          <p:nvPr/>
        </p:nvPicPr>
        <p:blipFill>
          <a:blip r:embed="rId6"/>
          <a:srcRect l="986" t="1354" r="1173" b="4283"/>
          <a:stretch>
            <a:fillRect/>
          </a:stretch>
        </p:blipFill>
        <p:spPr>
          <a:xfrm>
            <a:off x="3380215" y="4697715"/>
            <a:ext cx="2650009"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8320</TotalTime>
  <Words>4292</Words>
  <Application>Microsoft Macintosh PowerPoint</Application>
  <PresentationFormat>On-screen Show (4:3)</PresentationFormat>
  <Paragraphs>616</Paragraphs>
  <Slides>45</Slides>
  <Notes>45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45</vt:i4>
      </vt:variant>
    </vt:vector>
  </HeadingPairs>
  <TitlesOfParts>
    <vt:vector size="55" baseType="lpstr">
      <vt:lpstr>Calibri</vt:lpstr>
      <vt:lpstr>Helvetica Neue</vt:lpstr>
      <vt:lpstr>Helvetica Neue Medium</vt:lpstr>
      <vt:lpstr>MS PGothic</vt:lpstr>
      <vt:lpstr>ＭＳ Ｐゴシック</vt:lpstr>
      <vt:lpstr>Arial</vt:lpstr>
      <vt:lpstr>Office Theme</vt:lpstr>
      <vt:lpstr>4_Office Theme</vt:lpstr>
      <vt:lpstr>5_Office Theme</vt:lpstr>
      <vt:lpstr>7_Office Theme</vt:lpstr>
      <vt:lpstr>Monopolistic Competition and Advertising</vt:lpstr>
      <vt:lpstr>Previously</vt:lpstr>
      <vt:lpstr>Practice What You Know—1 </vt:lpstr>
      <vt:lpstr>Practice What You Know—2 </vt:lpstr>
      <vt:lpstr>Practice What You Know—3 </vt:lpstr>
      <vt:lpstr>Big Questions</vt:lpstr>
      <vt:lpstr>What Is Monopolistic Competition?</vt:lpstr>
      <vt:lpstr>Comparing Market Structures</vt:lpstr>
      <vt:lpstr>Product Differentiation—1 </vt:lpstr>
      <vt:lpstr>Product Differentiation—2 </vt:lpstr>
      <vt:lpstr>Economics in Seinfeld, “The Café”</vt:lpstr>
      <vt:lpstr>Economics in American Gangster</vt:lpstr>
      <vt:lpstr>Differences among the Three Market Types</vt:lpstr>
      <vt:lpstr>Monopolistic Competition in the Short Run</vt:lpstr>
      <vt:lpstr>Monopolistic Competition in the Long Run—1 </vt:lpstr>
      <vt:lpstr>Monopolistic Competition in the Long Run—2 </vt:lpstr>
      <vt:lpstr>Monopolistic Competition and Competitive Markets—1 </vt:lpstr>
      <vt:lpstr>LR Equilibrium in Two  Market Structures—1 </vt:lpstr>
      <vt:lpstr>Monopolistic Competition and Competitive Markets—2 </vt:lpstr>
      <vt:lpstr>LR Equilibrium in Two  Market Structures—2 </vt:lpstr>
      <vt:lpstr>On Scale and Output</vt:lpstr>
      <vt:lpstr>Inefficiency and Social Welfare—1 </vt:lpstr>
      <vt:lpstr>Inefficiency and Social Welfare—2 </vt:lpstr>
      <vt:lpstr>Varying Degrees of Product Differentiation—1 </vt:lpstr>
      <vt:lpstr>Varying Degrees of Product Differentiation—2 </vt:lpstr>
      <vt:lpstr>Differentiation, Excess Capacity, and Efficiency</vt:lpstr>
      <vt:lpstr>Is Inefficiency So Bad? Which Would You Prefer?—1 </vt:lpstr>
      <vt:lpstr>Is Inefficiency So Bad? Which Would You Prefer?—2</vt:lpstr>
      <vt:lpstr>Economics in South Park, “Gnomes”</vt:lpstr>
      <vt:lpstr>Practice What You Know—4 </vt:lpstr>
      <vt:lpstr>Practice What You Know—5 </vt:lpstr>
      <vt:lpstr>Economics in E.T. the Extraterrestrial</vt:lpstr>
      <vt:lpstr>Economics in “Free Hugs Prank: $2 Deluxe Hugs”</vt:lpstr>
      <vt:lpstr>Why Is Advertising Prevalent in Monopolistic Competition?—1 </vt:lpstr>
      <vt:lpstr>Advertising and Demand</vt:lpstr>
      <vt:lpstr>Why Is Advertising Prevalent in Monopolistic Competition?—2 </vt:lpstr>
      <vt:lpstr>Advertising in Different Markets—1 </vt:lpstr>
      <vt:lpstr>Advertising in Different Markets—2 </vt:lpstr>
      <vt:lpstr>Advertising in Different Markets—3 </vt:lpstr>
      <vt:lpstr>Negative Effects of Advertising: Advertising and Costs</vt:lpstr>
      <vt:lpstr>Advertising Increases Cost</vt:lpstr>
      <vt:lpstr>Negative Effects of Advertising</vt:lpstr>
      <vt:lpstr>Economics in Mad Men, “Smoke Gets in Your Eyes”</vt:lpstr>
      <vt:lpstr>Negative Effects: Truth in Advertising</vt:lpstr>
      <vt:lpstr>Conclusion</vt:lpstr>
    </vt:vector>
  </TitlesOfParts>
  <Company>W.W.Norton &amp; Company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Lesser;Philip Heap</dc:creator>
  <cp:lastModifiedBy>Victoria Reuter</cp:lastModifiedBy>
  <cp:revision>334</cp:revision>
  <dcterms:created xsi:type="dcterms:W3CDTF">2017-02-15T19:40:43Z</dcterms:created>
  <dcterms:modified xsi:type="dcterms:W3CDTF">2017-03-29T19:09:48Z</dcterms:modified>
</cp:coreProperties>
</file>